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61" r:id="rId5"/>
    <p:sldId id="257" r:id="rId6"/>
    <p:sldId id="351" r:id="rId7"/>
    <p:sldId id="352" r:id="rId8"/>
    <p:sldId id="349" r:id="rId9"/>
    <p:sldId id="273" r:id="rId10"/>
    <p:sldId id="268" r:id="rId11"/>
    <p:sldId id="348" r:id="rId12"/>
    <p:sldId id="265" r:id="rId13"/>
    <p:sldId id="271" r:id="rId14"/>
    <p:sldId id="272" r:id="rId15"/>
    <p:sldId id="278" r:id="rId16"/>
    <p:sldId id="277" r:id="rId17"/>
    <p:sldId id="276" r:id="rId18"/>
    <p:sldId id="347" r:id="rId19"/>
    <p:sldId id="342" r:id="rId20"/>
    <p:sldId id="346" r:id="rId21"/>
    <p:sldId id="266" r:id="rId22"/>
    <p:sldId id="270" r:id="rId23"/>
    <p:sldId id="353" r:id="rId24"/>
    <p:sldId id="356" r:id="rId25"/>
    <p:sldId id="354" r:id="rId26"/>
    <p:sldId id="279" r:id="rId27"/>
    <p:sldId id="260" r:id="rId28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CC0"/>
    <a:srgbClr val="CCC316"/>
    <a:srgbClr val="989E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51E9BE-DECA-F2E9-9817-45C2B7C694D6}" v="215" dt="2024-03-25T12:29:34.500"/>
    <p1510:client id="{EB2F3C5C-F8CA-098C-D00B-FE3B8262ADC6}" v="91" dt="2024-03-26T12:29:47.3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57"/>
    <p:restoredTop sz="94633"/>
  </p:normalViewPr>
  <p:slideViewPr>
    <p:cSldViewPr snapToGrid="0" snapToObjects="1">
      <p:cViewPr varScale="1">
        <p:scale>
          <a:sx n="152" d="100"/>
          <a:sy n="152" d="100"/>
        </p:scale>
        <p:origin x="30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DBED0-C11F-444B-9F02-AE97208C2C30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89660-3DEF-BC41-9D56-BE3078787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02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mailto:ResidenceLife@northampton.edu" TargetMode="External"/><Relationship Id="rId5" Type="http://schemas.openxmlformats.org/officeDocument/2006/relationships/hyperlink" Target="https://www.northampton.edu/campus-life/housing-and-residence-life.htm" TargetMode="Externa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https://northampton.omnilert.net/subscriber.php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hyperlink" Target="https://www.northampton.edu/nccgo.htm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hyperlink" Target="mailto:adminfo@Northampton.edu" TargetMode="External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nacc.sharepoint.com/sites/WorkdayStudentSystem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hyperlink" Target="mailto:vcoleman@Northampton.edu" TargetMode="External"/><Relationship Id="rId11" Type="http://schemas.openxmlformats.org/officeDocument/2006/relationships/image" Target="../media/image2.png"/><Relationship Id="rId5" Type="http://schemas.openxmlformats.org/officeDocument/2006/relationships/hyperlink" Target="mailto:rstumpp@northampton.edu" TargetMode="External"/><Relationship Id="rId10" Type="http://schemas.openxmlformats.org/officeDocument/2006/relationships/hyperlink" Target="https://www.northampton.edu/workday-faq.htm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northampton.edu/links.htm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jpg"/><Relationship Id="rId5" Type="http://schemas.openxmlformats.org/officeDocument/2006/relationships/hyperlink" Target="https://www.northampton.edu/health-science-resources.htm" TargetMode="Externa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hyperlink" Target="mailto:HealthCenter@northampton.edu" TargetMode="Externa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hyperlink" Target="https://www.northampton.edu/campus-life/health-and-wellness-center.htm" TargetMode="External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nekropolitan.blogspot.com/2016/11/nawiedzony-podcast-109-q.html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hyperlink" Target="mailto:jpbrennan@northampton.edu" TargetMode="External"/><Relationship Id="rId5" Type="http://schemas.openxmlformats.org/officeDocument/2006/relationships/hyperlink" Target="mailto:myrecordtracker@verticalscreen.com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hyperlink" Target="https://www.flickr.com/photos/deeplifequotes/8195761016/" TargetMode="External"/><Relationship Id="rId5" Type="http://schemas.openxmlformats.org/officeDocument/2006/relationships/image" Target="../media/image13.jp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://www.paahecscholars.org/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northampton.edu/you-matter-at-ncc.htm" TargetMode="Externa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jpg"/><Relationship Id="rId5" Type="http://schemas.openxmlformats.org/officeDocument/2006/relationships/hyperlink" Target="mailto:mhaytmanek@northampton.edu" TargetMode="Externa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https://www.northampton.edu/disabilityservices" TargetMode="External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.xml"/><Relationship Id="rId7" Type="http://schemas.openxmlformats.org/officeDocument/2006/relationships/hyperlink" Target="mailto:askthelibrarian@northampton.edu" TargetMode="Externa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https://northampton.edu/library.htm" TargetMode="External"/><Relationship Id="rId5" Type="http://schemas.openxmlformats.org/officeDocument/2006/relationships/image" Target="../media/image5.jpg"/><Relationship Id="rId10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hyperlink" Target="https://unisouthamptonlibrary.wordpress.com/2014/05/14/busiest-day-tidy-away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7787" y="4022315"/>
            <a:ext cx="5202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spc="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School of Health Science, and Education </a:t>
            </a:r>
          </a:p>
          <a:p>
            <a:pPr algn="r"/>
            <a:r>
              <a:rPr lang="en-US" sz="1800" spc="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Program Orientation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15508" y="41089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42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7"/>
    </mc:Choice>
    <mc:Fallback xmlns="">
      <p:transition spd="slow" advTm="5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180"/>
            <a:ext cx="7886700" cy="994172"/>
          </a:xfrm>
        </p:spPr>
        <p:txBody>
          <a:bodyPr/>
          <a:lstStyle/>
          <a:p>
            <a:r>
              <a:rPr lang="en-US" b="1" spc="100" dirty="0"/>
              <a:t>RESIDENCE HALLS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FE4014-8BEC-46DD-9ABD-5E2150324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90" y="738266"/>
            <a:ext cx="7886700" cy="377110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9870" indent="-22987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000" dirty="0"/>
              <a:t>Housing Applications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229870" indent="-22987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000"/>
              <a:t>Residence Living after COVID-19</a:t>
            </a:r>
            <a:endParaRPr lang="en-US" sz="2000">
              <a:ea typeface="Calibri" panose="020F0502020204030204"/>
              <a:cs typeface="Calibri" panose="020F0502020204030204"/>
            </a:endParaRPr>
          </a:p>
          <a:p>
            <a:pPr marL="628650" lvl="2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700" dirty="0">
                <a:solidFill>
                  <a:schemeClr val="accent5">
                    <a:lumMod val="75000"/>
                  </a:schemeClr>
                </a:solidFill>
              </a:rPr>
              <a:t>Although COVID-19 and Flu vaccinations are strongly recommended for living in the Residence Halls, both are still mandatory for programs with a clinical </a:t>
            </a:r>
            <a:r>
              <a:rPr lang="en-US" sz="1700">
                <a:solidFill>
                  <a:schemeClr val="accent5">
                    <a:lumMod val="75000"/>
                  </a:schemeClr>
                </a:solidFill>
              </a:rPr>
              <a:t>component (such as Medical Assistant, Nursing, Radiography, Respiratory, </a:t>
            </a:r>
            <a:r>
              <a:rPr lang="en-US" sz="1700" dirty="0">
                <a:solidFill>
                  <a:schemeClr val="accent5">
                    <a:lumMod val="75000"/>
                  </a:schemeClr>
                </a:solidFill>
              </a:rPr>
              <a:t>Sonography, etc.)</a:t>
            </a:r>
            <a:endParaRPr lang="en-US" sz="1700" dirty="0">
              <a:solidFill>
                <a:schemeClr val="accent5">
                  <a:lumMod val="75000"/>
                </a:schemeClr>
              </a:solidFill>
              <a:ea typeface="Calibri"/>
              <a:cs typeface="Calibri"/>
            </a:endParaRPr>
          </a:p>
          <a:p>
            <a:pPr marL="229870" indent="-22987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000" dirty="0"/>
              <a:t>SEPARATE myRecordTracker Account – Requirements must be complete </a:t>
            </a:r>
            <a:r>
              <a:rPr lang="en-US" sz="2000"/>
              <a:t>to move in!</a:t>
            </a:r>
            <a:endParaRPr lang="en-US" sz="2000" dirty="0">
              <a:ea typeface="Calibri" panose="020F0502020204030204"/>
              <a:cs typeface="Calibri" panose="020F0502020204030204"/>
            </a:endParaRPr>
          </a:p>
          <a:p>
            <a:pPr marL="229870" indent="-22987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https://www.northampton.edu/campus-life/housing-and-residence-life.htm</a:t>
            </a:r>
            <a:endParaRPr lang="en-US" sz="2000" dirty="0">
              <a:solidFill>
                <a:schemeClr val="accent2">
                  <a:lumMod val="75000"/>
                </a:schemeClr>
              </a:solidFill>
              <a:ea typeface="Calibri" panose="020F0502020204030204"/>
              <a:cs typeface="Calibri" panose="020F0502020204030204"/>
            </a:endParaRPr>
          </a:p>
          <a:p>
            <a:pPr marL="229870" indent="-22987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000" dirty="0"/>
              <a:t>Contact Residence Life at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hlinkClick r:id="rId6"/>
              </a:rPr>
              <a:t>ResidenceLife@northampton.edu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n-US" sz="2000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3C12913F-76DF-4E29-B101-552079ECFCBA}"/>
              </a:ext>
            </a:extLst>
          </p:cNvPr>
          <p:cNvSpPr txBox="1"/>
          <p:nvPr/>
        </p:nvSpPr>
        <p:spPr>
          <a:xfrm>
            <a:off x="0" y="4671439"/>
            <a:ext cx="534572" cy="4720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rinda" panose="020B0502040204020203" pitchFamily="34" charset="0"/>
              </a:rPr>
              <a:t>JR</a:t>
            </a:r>
            <a:endParaRPr lang="en-US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rinda" panose="020B0502040204020203" pitchFamily="34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47392" y="40561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2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46"/>
    </mc:Choice>
    <mc:Fallback xmlns="">
      <p:transition spd="slow" advTm="69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91"/>
            <a:ext cx="7886700" cy="994172"/>
          </a:xfrm>
        </p:spPr>
        <p:txBody>
          <a:bodyPr/>
          <a:lstStyle/>
          <a:p>
            <a:r>
              <a:rPr lang="en-US" b="1" spc="100" dirty="0"/>
              <a:t>ACADEMIC LIFE AFTER COVID-19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FE4014-8BEC-46DD-9ABD-5E2150324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007863"/>
            <a:ext cx="8205861" cy="3624860"/>
          </a:xfrm>
        </p:spPr>
        <p:txBody>
          <a:bodyPr>
            <a:normAutofit fontScale="92500"/>
          </a:bodyPr>
          <a:lstStyle/>
          <a:p>
            <a:pPr marL="288925" indent="-288925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</a:rPr>
              <a:t>What will the future look like?</a:t>
            </a:r>
          </a:p>
          <a:p>
            <a:pPr lvl="1">
              <a:lnSpc>
                <a:spcPct val="100000"/>
              </a:lnSpc>
              <a:spcBef>
                <a:spcPts val="2400"/>
              </a:spcBef>
              <a:buBlip>
                <a:blip r:embed="rId5"/>
              </a:buBlip>
            </a:pPr>
            <a:r>
              <a:rPr lang="en-US" sz="2400" dirty="0"/>
              <a:t>Online classes, on-campus classes, hybrid classes – mixture of all?</a:t>
            </a:r>
          </a:p>
          <a:p>
            <a:pPr lvl="1">
              <a:lnSpc>
                <a:spcPct val="100000"/>
              </a:lnSpc>
              <a:spcBef>
                <a:spcPts val="2400"/>
              </a:spcBef>
              <a:buBlip>
                <a:blip r:embed="rId5"/>
              </a:buBlip>
            </a:pPr>
            <a:r>
              <a:rPr lang="en-US" sz="2400" dirty="0"/>
              <a:t>Social/spatial distancing of students in classroom</a:t>
            </a:r>
          </a:p>
          <a:p>
            <a:pPr lvl="1">
              <a:lnSpc>
                <a:spcPct val="100000"/>
              </a:lnSpc>
              <a:spcBef>
                <a:spcPts val="2400"/>
              </a:spcBef>
              <a:buBlip>
                <a:blip r:embed="rId5"/>
              </a:buBlip>
            </a:pPr>
            <a:r>
              <a:rPr lang="en-US" sz="2400" dirty="0"/>
              <a:t>Facemasks optional, but must keep one with you and be considerate of faculty, staff, and other students – wear if asked</a:t>
            </a:r>
          </a:p>
          <a:p>
            <a:pPr lvl="1">
              <a:lnSpc>
                <a:spcPct val="100000"/>
              </a:lnSpc>
              <a:spcBef>
                <a:spcPts val="2400"/>
              </a:spcBef>
              <a:buBlip>
                <a:blip r:embed="rId5"/>
              </a:buBlip>
            </a:pPr>
            <a:r>
              <a:rPr lang="en-US" sz="2400" dirty="0"/>
              <a:t>Cleaning and sanitizing - ongoing</a:t>
            </a:r>
          </a:p>
          <a:p>
            <a:endParaRPr lang="en-US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000BE6B3-5EC8-49C3-860F-62737444C838}"/>
              </a:ext>
            </a:extLst>
          </p:cNvPr>
          <p:cNvSpPr txBox="1"/>
          <p:nvPr/>
        </p:nvSpPr>
        <p:spPr>
          <a:xfrm>
            <a:off x="0" y="4671439"/>
            <a:ext cx="534572" cy="4720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rinda" panose="020B0502040204020203" pitchFamily="34" charset="0"/>
              </a:rPr>
              <a:t>JR</a:t>
            </a:r>
            <a:endParaRPr lang="en-US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rinda" panose="020B0502040204020203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5462" y="426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14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3"/>
    </mc:Choice>
    <mc:Fallback xmlns="">
      <p:transition spd="slow" advTm="2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A02E03-AACA-4BCF-B860-5D7DF207A1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021" t="9929" r="37864" b="337"/>
          <a:stretch/>
        </p:blipFill>
        <p:spPr>
          <a:xfrm>
            <a:off x="6548511" y="323557"/>
            <a:ext cx="2300068" cy="4213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FBF28E4D-3A74-45D7-AE86-CD9E6144E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4" y="0"/>
            <a:ext cx="5792357" cy="994172"/>
          </a:xfrm>
        </p:spPr>
        <p:txBody>
          <a:bodyPr>
            <a:normAutofit/>
          </a:bodyPr>
          <a:lstStyle/>
          <a:p>
            <a:r>
              <a:rPr lang="en-US" b="1" spc="100" dirty="0"/>
              <a:t>NCC TEXT ALERTS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0A81733C-ED87-46BF-9DE7-569713EDBDC3}"/>
              </a:ext>
            </a:extLst>
          </p:cNvPr>
          <p:cNvSpPr txBox="1">
            <a:spLocks/>
          </p:cNvSpPr>
          <p:nvPr/>
        </p:nvSpPr>
        <p:spPr>
          <a:xfrm>
            <a:off x="225084" y="781485"/>
            <a:ext cx="6323427" cy="3866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925" indent="-288925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Sign up for Emergency Text Alerts at:</a:t>
            </a:r>
          </a:p>
          <a:p>
            <a:pPr marL="342900" lvl="1" indent="0">
              <a:buNone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https://northampton.omnilert.net/subscriber.php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  <a:p>
            <a:pPr lvl="1">
              <a:lnSpc>
                <a:spcPct val="100000"/>
              </a:lnSpc>
              <a:spcBef>
                <a:spcPts val="1800"/>
              </a:spcBef>
              <a:buBlip>
                <a:blip r:embed="rId7"/>
              </a:buBlip>
            </a:pPr>
            <a:r>
              <a:rPr lang="en-US" sz="2200" dirty="0"/>
              <a:t>Weather Alerts</a:t>
            </a:r>
          </a:p>
          <a:p>
            <a:pPr lvl="1">
              <a:lnSpc>
                <a:spcPct val="100000"/>
              </a:lnSpc>
              <a:spcBef>
                <a:spcPts val="1800"/>
              </a:spcBef>
              <a:buBlip>
                <a:blip r:embed="rId7"/>
              </a:buBlip>
            </a:pPr>
            <a:r>
              <a:rPr lang="en-US" sz="2200" dirty="0"/>
              <a:t>Campus Emergencies</a:t>
            </a:r>
          </a:p>
          <a:p>
            <a:pPr lvl="1">
              <a:lnSpc>
                <a:spcPct val="100000"/>
              </a:lnSpc>
              <a:spcBef>
                <a:spcPts val="1800"/>
              </a:spcBef>
              <a:buBlip>
                <a:blip r:embed="rId7"/>
              </a:buBlip>
            </a:pPr>
            <a:r>
              <a:rPr lang="en-US" sz="2200" dirty="0"/>
              <a:t>College Closing Information</a:t>
            </a:r>
          </a:p>
          <a:p>
            <a:pPr lvl="1">
              <a:lnSpc>
                <a:spcPct val="100000"/>
              </a:lnSpc>
              <a:spcBef>
                <a:spcPts val="1800"/>
              </a:spcBef>
              <a:buBlip>
                <a:blip r:embed="rId7"/>
              </a:buBlip>
            </a:pPr>
            <a:r>
              <a:rPr lang="en-US" sz="2200" dirty="0"/>
              <a:t>Child Care Information</a:t>
            </a:r>
          </a:p>
          <a:p>
            <a:pPr lvl="1">
              <a:lnSpc>
                <a:spcPct val="100000"/>
              </a:lnSpc>
              <a:spcBef>
                <a:spcPts val="1800"/>
              </a:spcBef>
              <a:buBlip>
                <a:blip r:embed="rId7"/>
              </a:buBlip>
            </a:pPr>
            <a:r>
              <a:rPr lang="en-US" sz="2200" dirty="0"/>
              <a:t>Residence Students</a:t>
            </a:r>
          </a:p>
          <a:p>
            <a:pPr lvl="1">
              <a:lnSpc>
                <a:spcPct val="100000"/>
              </a:lnSpc>
              <a:spcBef>
                <a:spcPts val="1800"/>
              </a:spcBef>
            </a:pPr>
            <a:endParaRPr lang="en-US" sz="2200" dirty="0"/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D558374-CBB0-4608-8450-F4D14BCE76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4" t="9929" r="86226" b="81632"/>
          <a:stretch/>
        </p:blipFill>
        <p:spPr>
          <a:xfrm>
            <a:off x="6548511" y="323557"/>
            <a:ext cx="1247337" cy="396240"/>
          </a:xfrm>
          <a:prstGeom prst="rect">
            <a:avLst/>
          </a:prstGeom>
        </p:spPr>
      </p:pic>
      <p:sp>
        <p:nvSpPr>
          <p:cNvPr id="6" name="Text Box 1">
            <a:extLst>
              <a:ext uri="{FF2B5EF4-FFF2-40B4-BE49-F238E27FC236}">
                <a16:creationId xmlns:a16="http://schemas.microsoft.com/office/drawing/2014/main" id="{36ED9EF7-E0CE-4B01-8BEC-9198374B1B0F}"/>
              </a:ext>
            </a:extLst>
          </p:cNvPr>
          <p:cNvSpPr txBox="1"/>
          <p:nvPr/>
        </p:nvSpPr>
        <p:spPr>
          <a:xfrm>
            <a:off x="0" y="4671439"/>
            <a:ext cx="534572" cy="4720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rinda" panose="020B0502040204020203" pitchFamily="34" charset="0"/>
              </a:rPr>
              <a:t>AP</a:t>
            </a:r>
            <a:endParaRPr lang="en-US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rinda" panose="020B0502040204020203" pitchFamily="34" charset="0"/>
            </a:endParaRPr>
          </a:p>
        </p:txBody>
      </p:sp>
      <p:pic>
        <p:nvPicPr>
          <p:cNvPr id="4" name="Audio 6">
            <a:hlinkClick r:id="" action="ppaction://media"/>
            <a:extLst>
              <a:ext uri="{FF2B5EF4-FFF2-40B4-BE49-F238E27FC236}">
                <a16:creationId xmlns:a16="http://schemas.microsoft.com/office/drawing/2014/main" id="{CFFF5ADC-A9E7-CAFB-78BE-0AB0FE7E0D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82119" y="4157669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2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19"/>
    </mc:Choice>
    <mc:Fallback xmlns="">
      <p:transition spd="slow" advTm="28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FE4014-8BEC-46DD-9ABD-5E2150324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142935"/>
            <a:ext cx="7886700" cy="489788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DB5513-DFC2-4BAF-BF5F-7E525A19DCB6}"/>
              </a:ext>
            </a:extLst>
          </p:cNvPr>
          <p:cNvPicPr/>
          <p:nvPr/>
        </p:nvPicPr>
        <p:blipFill rotWithShape="1">
          <a:blip r:embed="rId5"/>
          <a:srcRect l="7175" t="12025" r="9005"/>
          <a:stretch/>
        </p:blipFill>
        <p:spPr>
          <a:xfrm>
            <a:off x="1478293" y="759144"/>
            <a:ext cx="6187413" cy="36359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68F903-1E39-4E62-915E-226AC4672F35}"/>
              </a:ext>
            </a:extLst>
          </p:cNvPr>
          <p:cNvSpPr/>
          <p:nvPr/>
        </p:nvSpPr>
        <p:spPr>
          <a:xfrm>
            <a:off x="-1" y="204285"/>
            <a:ext cx="9143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hlinkClick r:id="rId6"/>
              </a:rPr>
              <a:t>https://www.northampton.edu/</a:t>
            </a:r>
            <a:r>
              <a:rPr lang="en-US" sz="2800" b="1" dirty="0">
                <a:hlinkClick r:id="rId6"/>
              </a:rPr>
              <a:t>nccgo</a:t>
            </a:r>
            <a:r>
              <a:rPr lang="en-US" sz="2800" dirty="0">
                <a:hlinkClick r:id="rId6"/>
              </a:rPr>
              <a:t>.htm</a:t>
            </a:r>
            <a:endParaRPr lang="en-US" sz="2800" dirty="0"/>
          </a:p>
        </p:txBody>
      </p:sp>
      <p:sp>
        <p:nvSpPr>
          <p:cNvPr id="7" name="Text Box 1">
            <a:extLst>
              <a:ext uri="{FF2B5EF4-FFF2-40B4-BE49-F238E27FC236}">
                <a16:creationId xmlns:a16="http://schemas.microsoft.com/office/drawing/2014/main" id="{CBAEA628-7B53-4691-9EE5-8802FACBA6F7}"/>
              </a:ext>
            </a:extLst>
          </p:cNvPr>
          <p:cNvSpPr txBox="1"/>
          <p:nvPr/>
        </p:nvSpPr>
        <p:spPr>
          <a:xfrm>
            <a:off x="0" y="4671439"/>
            <a:ext cx="534572" cy="4720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rinda" panose="020B0502040204020203" pitchFamily="34" charset="0"/>
              </a:rPr>
              <a:t>AP</a:t>
            </a:r>
            <a:endParaRPr lang="en-US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rinda" panose="020B0502040204020203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8204244-0E83-5534-3E81-ECD567A131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33030" y="4177166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88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"/>
    </mc:Choice>
    <mc:Fallback xmlns="">
      <p:transition spd="slow" advTm="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00" y="6657"/>
            <a:ext cx="7886700" cy="994172"/>
          </a:xfrm>
        </p:spPr>
        <p:txBody>
          <a:bodyPr/>
          <a:lstStyle/>
          <a:p>
            <a:r>
              <a:rPr lang="en-US" b="1" spc="100" dirty="0"/>
              <a:t>CLASS SCHEDULE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FE4014-8BEC-46DD-9ABD-5E2150324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801" y="1000828"/>
            <a:ext cx="8466116" cy="3631895"/>
          </a:xfrm>
        </p:spPr>
        <p:txBody>
          <a:bodyPr>
            <a:normAutofit/>
          </a:bodyPr>
          <a:lstStyle/>
          <a:p>
            <a:pPr marL="288925" indent="-288925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What will the class schedule look like?</a:t>
            </a:r>
          </a:p>
          <a:p>
            <a:pPr lvl="1">
              <a:lnSpc>
                <a:spcPct val="100000"/>
              </a:lnSpc>
              <a:spcBef>
                <a:spcPts val="1800"/>
              </a:spcBef>
              <a:buBlip>
                <a:blip r:embed="rId5"/>
              </a:buBlip>
            </a:pPr>
            <a:r>
              <a:rPr lang="en-US" sz="2200" dirty="0"/>
              <a:t>Online Classes – Synchronous and Asynchronous</a:t>
            </a:r>
          </a:p>
          <a:p>
            <a:pPr lvl="1">
              <a:lnSpc>
                <a:spcPct val="100000"/>
              </a:lnSpc>
              <a:spcBef>
                <a:spcPts val="1800"/>
              </a:spcBef>
              <a:buBlip>
                <a:blip r:embed="rId5"/>
              </a:buBlip>
            </a:pPr>
            <a:r>
              <a:rPr lang="en-US" sz="2200" dirty="0"/>
              <a:t>Hybrid with Lab Component – Lectures Online and Labs On-Campus</a:t>
            </a:r>
          </a:p>
          <a:p>
            <a:pPr lvl="1">
              <a:lnSpc>
                <a:spcPct val="100000"/>
              </a:lnSpc>
              <a:spcBef>
                <a:spcPts val="1800"/>
              </a:spcBef>
              <a:buBlip>
                <a:blip r:embed="rId5"/>
              </a:buBlip>
            </a:pPr>
            <a:r>
              <a:rPr lang="en-US" sz="2200" dirty="0"/>
              <a:t>On-Campus Classes – Combination of Remote and On-Campus</a:t>
            </a:r>
          </a:p>
          <a:p>
            <a:pPr lvl="1">
              <a:lnSpc>
                <a:spcPct val="100000"/>
              </a:lnSpc>
              <a:spcBef>
                <a:spcPts val="1800"/>
              </a:spcBef>
              <a:buBlip>
                <a:blip r:embed="rId5"/>
              </a:buBlip>
            </a:pPr>
            <a:r>
              <a:rPr lang="en-US" sz="2200" dirty="0"/>
              <a:t>On-Campus Classes – Completely On-Campus</a:t>
            </a:r>
          </a:p>
          <a:p>
            <a:pPr lvl="1">
              <a:lnSpc>
                <a:spcPct val="100000"/>
              </a:lnSpc>
              <a:spcBef>
                <a:spcPts val="1800"/>
              </a:spcBef>
              <a:buBlip>
                <a:blip r:embed="rId5"/>
              </a:buBlip>
            </a:pPr>
            <a:r>
              <a:rPr lang="en-US" sz="2200" dirty="0"/>
              <a:t>Check your schedule for Changes in Dates and Times!</a:t>
            </a:r>
          </a:p>
          <a:p>
            <a:endParaRPr lang="en-US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662307F6-0A2E-464B-AB5C-F80578754A77}"/>
              </a:ext>
            </a:extLst>
          </p:cNvPr>
          <p:cNvSpPr txBox="1"/>
          <p:nvPr/>
        </p:nvSpPr>
        <p:spPr>
          <a:xfrm>
            <a:off x="0" y="4671439"/>
            <a:ext cx="534572" cy="4720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rinda" panose="020B0502040204020203" pitchFamily="34" charset="0"/>
              </a:rPr>
              <a:t>AP</a:t>
            </a:r>
            <a:endParaRPr lang="en-US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rinda" panose="020B0502040204020203" pitchFamily="34" charset="0"/>
            </a:endParaRPr>
          </a:p>
        </p:txBody>
      </p:sp>
      <p:pic>
        <p:nvPicPr>
          <p:cNvPr id="7" name="Audio 2">
            <a:hlinkClick r:id="" action="ppaction://media"/>
            <a:extLst>
              <a:ext uri="{FF2B5EF4-FFF2-40B4-BE49-F238E27FC236}">
                <a16:creationId xmlns:a16="http://schemas.microsoft.com/office/drawing/2014/main" id="{51EA8955-C66F-CA2A-0014-C8300E07E5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4029" y="4188135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"/>
    </mc:Choice>
    <mc:Fallback xmlns="">
      <p:transition spd="slow" advTm="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94172"/>
          </a:xfrm>
        </p:spPr>
        <p:txBody>
          <a:bodyPr/>
          <a:lstStyle/>
          <a:p>
            <a:r>
              <a:rPr lang="en-US" b="1" spc="100" dirty="0"/>
              <a:t>ADMISSIONS OFFICE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FE4014-8BEC-46DD-9ABD-5E2150324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739302"/>
            <a:ext cx="7886700" cy="40661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4170" indent="-34417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Robert McGann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, Associate Vice President Enrollment Services</a:t>
            </a:r>
            <a:endParaRPr lang="en-US">
              <a:solidFill>
                <a:schemeClr val="accent5">
                  <a:lumMod val="75000"/>
                </a:schemeClr>
              </a:solidFill>
            </a:endParaRPr>
          </a:p>
          <a:p>
            <a:pPr marL="569595" lvl="1" indent="-226695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Blip>
                <a:blip r:embed="rId5"/>
              </a:buBlip>
            </a:pPr>
            <a:r>
              <a:rPr lang="en-US" sz="2400" dirty="0"/>
              <a:t>Conditional Students</a:t>
            </a:r>
            <a:endParaRPr lang="en-US" sz="2400" dirty="0">
              <a:ea typeface="Calibri" panose="020F0502020204030204"/>
              <a:cs typeface="Calibri" panose="020F0502020204030204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US" sz="1900" dirty="0"/>
              <a:t>Must meet conditions/requirements of all courses in progress</a:t>
            </a:r>
          </a:p>
          <a:p>
            <a:pPr marL="569595" lvl="1" indent="-226695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Blip>
                <a:blip r:embed="rId5"/>
              </a:buBlip>
            </a:pPr>
            <a:r>
              <a:rPr lang="en-US" sz="2400" dirty="0"/>
              <a:t>Final Transcripts</a:t>
            </a:r>
            <a:endParaRPr lang="en-US" sz="2400" dirty="0">
              <a:ea typeface="Calibri" panose="020F0502020204030204"/>
              <a:cs typeface="Calibri" panose="020F0502020204030204"/>
            </a:endParaRPr>
          </a:p>
          <a:p>
            <a:pPr marL="914400" lvl="2" indent="-22860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US" sz="1900" dirty="0"/>
              <a:t>If finishing classes at another school, please be sure to send your final transcripts to the processing center at NCC</a:t>
            </a:r>
          </a:p>
          <a:p>
            <a:pPr marL="569595" lvl="1" indent="-226695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Blip>
                <a:blip r:embed="rId5"/>
              </a:buBlip>
            </a:pPr>
            <a:r>
              <a:rPr lang="en-US" sz="2400" dirty="0"/>
              <a:t>Contact Admissions at </a:t>
            </a:r>
            <a:r>
              <a:rPr lang="en-US" sz="2400" dirty="0">
                <a:hlinkClick r:id="rId6"/>
              </a:rPr>
              <a:t>adminfo@northampton.edu</a:t>
            </a:r>
            <a:endParaRPr lang="en-US" sz="2400" dirty="0">
              <a:ea typeface="Calibri" panose="020F0502020204030204"/>
              <a:cs typeface="Calibri" panose="020F0502020204030204"/>
            </a:endParaRPr>
          </a:p>
          <a:p>
            <a:pPr marL="631825" lvl="1" indent="-288925">
              <a:spcBef>
                <a:spcPts val="1800"/>
              </a:spcBef>
            </a:pPr>
            <a:endParaRPr lang="en-US" sz="2400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FFE52823-2AD4-4C77-B9D2-843E066DE1C2}"/>
              </a:ext>
            </a:extLst>
          </p:cNvPr>
          <p:cNvSpPr txBox="1"/>
          <p:nvPr/>
        </p:nvSpPr>
        <p:spPr>
          <a:xfrm>
            <a:off x="0" y="4671439"/>
            <a:ext cx="628650" cy="4720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Verdana"/>
                <a:ea typeface="Verdana"/>
                <a:cs typeface="Vrinda"/>
              </a:rPr>
              <a:t>SF</a:t>
            </a:r>
            <a:endParaRPr lang="en-US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rinda" panose="020B0502040204020203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63537" y="40658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0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89"/>
    </mc:Choice>
    <mc:Fallback xmlns="">
      <p:transition spd="slow" advTm="72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00" y="6657"/>
            <a:ext cx="8332474" cy="994172"/>
          </a:xfrm>
        </p:spPr>
        <p:txBody>
          <a:bodyPr>
            <a:normAutofit/>
          </a:bodyPr>
          <a:lstStyle/>
          <a:p>
            <a:r>
              <a:rPr lang="en-US" b="1" spc="100" dirty="0"/>
              <a:t>ADVISING AND REGISTRATION INFORMATION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FE4014-8BEC-46DD-9ABD-5E2150324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800" y="858128"/>
            <a:ext cx="8522387" cy="3774595"/>
          </a:xfrm>
        </p:spPr>
        <p:txBody>
          <a:bodyPr>
            <a:normAutofit lnSpcReduction="10000"/>
          </a:bodyPr>
          <a:lstStyle/>
          <a:p>
            <a:pPr marL="288925" indent="-28892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David Repyneck</a:t>
            </a:r>
            <a:r>
              <a:rPr lang="en-US" sz="2200" b="1">
                <a:solidFill>
                  <a:schemeClr val="accent5">
                    <a:lumMod val="75000"/>
                  </a:schemeClr>
                </a:solidFill>
              </a:rPr>
              <a:t>– Advisor </a:t>
            </a: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for Health Science Programs/Majors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en-US" u="sng" dirty="0">
                <a:solidFill>
                  <a:schemeClr val="accent5">
                    <a:lumMod val="75000"/>
                  </a:schemeClr>
                </a:solidFill>
              </a:rPr>
              <a:t>drepyneck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@northampton.edu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pPr marL="288925" indent="-28892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288925" indent="-28892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Virginia Coleman – Associate Director of Advising and Transfer </a:t>
            </a:r>
            <a:r>
              <a:rPr lang="en-US" dirty="0">
                <a:solidFill>
                  <a:srgbClr val="0563C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(vcoleman@northampton.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pPr marL="288925" indent="-288925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en-US" sz="1200" dirty="0">
              <a:solidFill>
                <a:schemeClr val="accent5">
                  <a:lumMod val="75000"/>
                </a:schemeClr>
              </a:solidFill>
            </a:endParaRPr>
          </a:p>
          <a:p>
            <a:pPr marL="288925" indent="-288925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en-US" sz="1200" dirty="0">
              <a:solidFill>
                <a:schemeClr val="accent5">
                  <a:lumMod val="75000"/>
                </a:schemeClr>
              </a:solidFill>
            </a:endParaRPr>
          </a:p>
          <a:p>
            <a:pPr marL="569913" lvl="1" indent="-227013">
              <a:spcBef>
                <a:spcPts val="0"/>
              </a:spcBef>
              <a:buBlip>
                <a:blip r:embed="rId7"/>
              </a:buBlip>
            </a:pPr>
            <a:r>
              <a:rPr lang="en-US" sz="2200" u="sng" dirty="0">
                <a:solidFill>
                  <a:schemeClr val="accent2">
                    <a:lumMod val="75000"/>
                  </a:schemeClr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https://nacc.sharepoint.com/sites/WorkdayStudentSystem</a:t>
            </a:r>
            <a:endParaRPr lang="en-US" sz="2200" u="sng" dirty="0">
              <a:solidFill>
                <a:schemeClr val="accent2">
                  <a:lumMod val="75000"/>
                </a:schemeClr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69913" lvl="1" indent="-227013">
              <a:buBlip>
                <a:blip r:embed="rId7"/>
              </a:buBlip>
            </a:pPr>
            <a:endParaRPr lang="en-US" sz="2200" u="sng" dirty="0">
              <a:solidFill>
                <a:schemeClr val="accent2">
                  <a:lumMod val="75000"/>
                </a:schemeClr>
              </a:solidFill>
              <a:cs typeface="Calibri" panose="020F0502020204030204" pitchFamily="34" charset="0"/>
            </a:endParaRPr>
          </a:p>
          <a:p>
            <a:pPr marL="569913" lvl="1" indent="-227013">
              <a:buBlip>
                <a:blip r:embed="rId7"/>
              </a:buBlip>
            </a:pPr>
            <a:r>
              <a:rPr lang="en-US" sz="2200" u="sng" dirty="0">
                <a:solidFill>
                  <a:schemeClr val="accent2">
                    <a:lumMod val="75000"/>
                  </a:schemeClr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https://www.northampton.edu/links.htm</a:t>
            </a:r>
            <a:endParaRPr lang="en-US" sz="2200" u="sng" dirty="0">
              <a:solidFill>
                <a:schemeClr val="accent2">
                  <a:lumMod val="75000"/>
                </a:schemeClr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69913" lvl="1" indent="-227013">
              <a:buNone/>
            </a:pP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  <a:p>
            <a:pPr marL="569913" lvl="1" indent="-227013">
              <a:buBlip>
                <a:blip r:embed="rId7"/>
              </a:buBlip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https://www.northampton.edu/workday-faq.htm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2C14CD6C-673B-40ED-A242-4469F90B08E3}"/>
              </a:ext>
            </a:extLst>
          </p:cNvPr>
          <p:cNvSpPr txBox="1"/>
          <p:nvPr/>
        </p:nvSpPr>
        <p:spPr>
          <a:xfrm>
            <a:off x="0" y="4671439"/>
            <a:ext cx="534572" cy="4720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rinda" panose="020B0502040204020203" pitchFamily="34" charset="0"/>
              </a:rPr>
              <a:t>AP</a:t>
            </a:r>
            <a:endParaRPr lang="en-US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rinda" panose="020B0502040204020203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08544" y="40658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61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12"/>
    </mc:Choice>
    <mc:Fallback xmlns="">
      <p:transition spd="slow" advTm="72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88" y="13691"/>
            <a:ext cx="8170690" cy="994172"/>
          </a:xfrm>
        </p:spPr>
        <p:txBody>
          <a:bodyPr/>
          <a:lstStyle/>
          <a:p>
            <a:r>
              <a:rPr lang="en-US" b="1" spc="100" dirty="0"/>
              <a:t>HEALTH SCIENCE RESOURCES WEBSITE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FE4014-8BEC-46DD-9ABD-5E2150324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388" y="837028"/>
            <a:ext cx="8609427" cy="3795695"/>
          </a:xfrm>
        </p:spPr>
        <p:txBody>
          <a:bodyPr>
            <a:normAutofit lnSpcReduction="10000"/>
          </a:bodyPr>
          <a:lstStyle/>
          <a:p>
            <a:pPr marL="344488" indent="-344488">
              <a:lnSpc>
                <a:spcPct val="150000"/>
              </a:lnSpc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https://www.northampton.edu/health-science-resources.htm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344488" indent="-344488">
              <a:lnSpc>
                <a:spcPct val="150000"/>
              </a:lnSpc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Acceptance Checklists for each Program/Major</a:t>
            </a:r>
          </a:p>
          <a:p>
            <a:pPr marL="569913" lvl="1" indent="-227013">
              <a:lnSpc>
                <a:spcPct val="100000"/>
              </a:lnSpc>
              <a:spcBef>
                <a:spcPts val="1200"/>
              </a:spcBef>
              <a:buBlip>
                <a:blip r:embed="rId6"/>
              </a:buBlip>
            </a:pPr>
            <a:r>
              <a:rPr lang="en-US" sz="2200" dirty="0"/>
              <a:t>Recorded PowerPoints for further clarification on Acceptance Checklists including background clearances, health requirements, and myRecordTracker®</a:t>
            </a:r>
          </a:p>
          <a:p>
            <a:pPr marL="569913" lvl="1" indent="-227013">
              <a:lnSpc>
                <a:spcPct val="100000"/>
              </a:lnSpc>
              <a:spcBef>
                <a:spcPts val="1200"/>
              </a:spcBef>
              <a:buBlip>
                <a:blip r:embed="rId6"/>
              </a:buBlip>
            </a:pPr>
            <a:r>
              <a:rPr lang="en-US" sz="2200" dirty="0"/>
              <a:t>Essential Functions for each Program</a:t>
            </a:r>
          </a:p>
          <a:p>
            <a:pPr marL="569913" lvl="1" indent="-227013">
              <a:lnSpc>
                <a:spcPct val="100000"/>
              </a:lnSpc>
              <a:spcBef>
                <a:spcPts val="1200"/>
              </a:spcBef>
              <a:buBlip>
                <a:blip r:embed="rId6"/>
              </a:buBlip>
            </a:pPr>
            <a:r>
              <a:rPr lang="en-US" sz="2200" dirty="0"/>
              <a:t>Health Forms and OSHA Form</a:t>
            </a:r>
          </a:p>
          <a:p>
            <a:pPr marL="569913" lvl="1" indent="-227013">
              <a:lnSpc>
                <a:spcPct val="100000"/>
              </a:lnSpc>
              <a:spcBef>
                <a:spcPts val="1200"/>
              </a:spcBef>
              <a:buBlip>
                <a:blip r:embed="rId6"/>
              </a:buBlip>
            </a:pPr>
            <a:r>
              <a:rPr lang="en-US" sz="2200" dirty="0"/>
              <a:t>Resource Links for BLS, Disability Services, Health Center, Workday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62B8CC02-6AF8-4041-9FF2-3AE565493A95}"/>
              </a:ext>
            </a:extLst>
          </p:cNvPr>
          <p:cNvSpPr txBox="1"/>
          <p:nvPr/>
        </p:nvSpPr>
        <p:spPr>
          <a:xfrm>
            <a:off x="-1" y="4671439"/>
            <a:ext cx="663879" cy="4720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sz="1600" dirty="0">
                <a:solidFill>
                  <a:srgbClr val="FFFFFF"/>
                </a:solidFill>
                <a:effectLst/>
                <a:latin typeface="+mj-lt"/>
                <a:ea typeface="Verdana" panose="020B0604030504040204" pitchFamily="34" charset="0"/>
                <a:cs typeface="Vani" panose="020B0502040204020203" pitchFamily="18" charset="0"/>
              </a:rPr>
              <a:t>JPB</a:t>
            </a:r>
            <a:endParaRPr lang="en-US" sz="1100" dirty="0">
              <a:effectLst/>
              <a:latin typeface="+mj-lt"/>
              <a:ea typeface="Verdana" panose="020B0604030504040204" pitchFamily="34" charset="0"/>
              <a:cs typeface="Vani" panose="020B0502040204020203" pitchFamily="18" charset="0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27DF821A-85EE-F9A6-5C80-FCD278D0D7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08306" t="-108306" r="-108306" b="-108306"/>
          <a:stretch>
            <a:fillRect/>
          </a:stretch>
        </p:blipFill>
        <p:spPr>
          <a:xfrm>
            <a:off x="3803153" y="3214594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7864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59"/>
    </mc:Choice>
    <mc:Fallback xmlns="">
      <p:transition spd="slow" advTm="36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96" y="29320"/>
            <a:ext cx="7886700" cy="994172"/>
          </a:xfrm>
        </p:spPr>
        <p:txBody>
          <a:bodyPr/>
          <a:lstStyle/>
          <a:p>
            <a:r>
              <a:rPr lang="en-US" b="1" spc="100" dirty="0"/>
              <a:t>HEALTH FORM OVERVIEW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FE4014-8BEC-46DD-9ABD-5E2150324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96" y="842500"/>
            <a:ext cx="7886700" cy="3774594"/>
          </a:xfrm>
        </p:spPr>
        <p:txBody>
          <a:bodyPr>
            <a:normAutofit fontScale="92500" lnSpcReduction="20000"/>
          </a:bodyPr>
          <a:lstStyle/>
          <a:p>
            <a:pPr marL="344488" indent="-344488">
              <a:lnSpc>
                <a:spcPct val="150000"/>
              </a:lnSpc>
              <a:spcBef>
                <a:spcPts val="2400"/>
              </a:spcBef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Tracy Newman – RN, NCC Health &amp; Wellness Center</a:t>
            </a:r>
          </a:p>
          <a:p>
            <a:pPr marL="569913" lvl="1" indent="-227013">
              <a:lnSpc>
                <a:spcPct val="150000"/>
              </a:lnSpc>
              <a:buBlip>
                <a:blip r:embed="rId5"/>
              </a:buBlip>
            </a:pPr>
            <a:r>
              <a:rPr lang="en-US" sz="2400" dirty="0"/>
              <a:t>Physical Exam</a:t>
            </a:r>
          </a:p>
          <a:p>
            <a:pPr marL="569913" lvl="1" indent="-227013">
              <a:lnSpc>
                <a:spcPct val="150000"/>
              </a:lnSpc>
              <a:buBlip>
                <a:blip r:embed="rId5"/>
              </a:buBlip>
            </a:pPr>
            <a:r>
              <a:rPr lang="en-US" sz="2400" dirty="0"/>
              <a:t>Immunization Records</a:t>
            </a:r>
          </a:p>
          <a:p>
            <a:pPr marL="569913" lvl="1" indent="-227013">
              <a:lnSpc>
                <a:spcPct val="150000"/>
              </a:lnSpc>
              <a:buBlip>
                <a:blip r:embed="rId5"/>
              </a:buBlip>
            </a:pPr>
            <a:r>
              <a:rPr lang="en-US" sz="2400" dirty="0"/>
              <a:t>Titers</a:t>
            </a:r>
          </a:p>
          <a:p>
            <a:pPr marL="569913" lvl="1" indent="-227013">
              <a:lnSpc>
                <a:spcPct val="150000"/>
              </a:lnSpc>
              <a:buBlip>
                <a:blip r:embed="rId5"/>
              </a:buBlip>
            </a:pPr>
            <a:r>
              <a:rPr lang="en-US" sz="2400" dirty="0"/>
              <a:t>TB Testing</a:t>
            </a:r>
          </a:p>
          <a:p>
            <a:pPr marL="569913" lvl="1" indent="-227013">
              <a:lnSpc>
                <a:spcPct val="150000"/>
              </a:lnSpc>
              <a:buBlip>
                <a:blip r:embed="rId5"/>
              </a:buBlip>
            </a:pPr>
            <a:endParaRPr lang="en-US" sz="2400" dirty="0"/>
          </a:p>
          <a:p>
            <a:pPr marL="344488" indent="-344488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https://www.northampton.edu/campus-life/health-and-wellness-center.htm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3AC811-9195-4D49-818E-FEC1FC02A565}"/>
              </a:ext>
            </a:extLst>
          </p:cNvPr>
          <p:cNvSpPr txBox="1"/>
          <p:nvPr/>
        </p:nvSpPr>
        <p:spPr>
          <a:xfrm>
            <a:off x="4162223" y="1476343"/>
            <a:ext cx="4717617" cy="1785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800" dirty="0">
                <a:latin typeface="Copperplate Gothic Bold" panose="020E0705020206020404" pitchFamily="34" charset="0"/>
              </a:rPr>
              <a:t>NCC Health and Wellness Center</a:t>
            </a:r>
          </a:p>
          <a:p>
            <a:pPr algn="ctr">
              <a:spcBef>
                <a:spcPts val="600"/>
              </a:spcBef>
            </a:pPr>
            <a:r>
              <a:rPr lang="en-US" sz="1800" dirty="0">
                <a:latin typeface="Copperplate Gothic Bold" panose="020E0705020206020404" pitchFamily="34" charset="0"/>
              </a:rPr>
              <a:t>Main Campus</a:t>
            </a:r>
          </a:p>
          <a:p>
            <a:pPr algn="ctr">
              <a:spcBef>
                <a:spcPts val="600"/>
              </a:spcBef>
            </a:pPr>
            <a:r>
              <a:rPr lang="en-US" sz="1800" dirty="0">
                <a:latin typeface="Copperplate Gothic Bold" panose="020E0705020206020404" pitchFamily="34" charset="0"/>
              </a:rPr>
              <a:t>College Center 120</a:t>
            </a:r>
          </a:p>
          <a:p>
            <a:pPr algn="ctr">
              <a:spcBef>
                <a:spcPts val="600"/>
              </a:spcBef>
            </a:pPr>
            <a:r>
              <a:rPr lang="en-US" sz="1800" spc="100" dirty="0">
                <a:latin typeface="Copperplate Gothic Bold" panose="020E0705020206020404" pitchFamily="34" charset="0"/>
              </a:rPr>
              <a:t>610-861-5365</a:t>
            </a:r>
          </a:p>
          <a:p>
            <a:pPr algn="ctr">
              <a:spcBef>
                <a:spcPts val="600"/>
              </a:spcBef>
            </a:pPr>
            <a:r>
              <a:rPr lang="en-US" sz="1800" spc="100" dirty="0">
                <a:solidFill>
                  <a:schemeClr val="accent4">
                    <a:lumMod val="20000"/>
                    <a:lumOff val="80000"/>
                  </a:schemeClr>
                </a:solidFill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HealthCenter@northampton.edu</a:t>
            </a:r>
            <a:endParaRPr lang="en-US" sz="1800" spc="100" dirty="0">
              <a:solidFill>
                <a:schemeClr val="accent4">
                  <a:lumMod val="20000"/>
                  <a:lumOff val="8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D34303FA-D5F2-45BB-9031-3942459E521E}"/>
              </a:ext>
            </a:extLst>
          </p:cNvPr>
          <p:cNvSpPr txBox="1"/>
          <p:nvPr/>
        </p:nvSpPr>
        <p:spPr>
          <a:xfrm>
            <a:off x="-1" y="4671439"/>
            <a:ext cx="667512" cy="4720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sz="1600" dirty="0">
                <a:solidFill>
                  <a:srgbClr val="FFFFFF"/>
                </a:solidFill>
                <a:effectLst/>
                <a:latin typeface="+mj-lt"/>
                <a:ea typeface="Verdana" panose="020B0604030504040204" pitchFamily="34" charset="0"/>
                <a:cs typeface="Vani" panose="020B0502040204020203" pitchFamily="18" charset="0"/>
              </a:rPr>
              <a:t>JPB</a:t>
            </a:r>
            <a:endParaRPr lang="en-US" sz="1100" dirty="0">
              <a:effectLst/>
              <a:latin typeface="+mj-lt"/>
              <a:ea typeface="Verdana" panose="020B0604030504040204" pitchFamily="34" charset="0"/>
              <a:cs typeface="Vani" panose="020B0502040204020203" pitchFamily="18" charset="0"/>
            </a:endParaRP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A40608AE-E7BF-6CCC-A825-ECE589ACE8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08306" t="-108306" r="-108306" b="-108306"/>
          <a:stretch>
            <a:fillRect/>
          </a:stretch>
        </p:blipFill>
        <p:spPr>
          <a:xfrm>
            <a:off x="3615497" y="3206064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6111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69"/>
    </mc:Choice>
    <mc:Fallback xmlns="">
      <p:transition spd="slow" advTm="55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58" y="0"/>
            <a:ext cx="8241030" cy="873258"/>
          </a:xfrm>
        </p:spPr>
        <p:txBody>
          <a:bodyPr>
            <a:normAutofit/>
          </a:bodyPr>
          <a:lstStyle/>
          <a:p>
            <a:r>
              <a:rPr lang="en-US" b="1" spc="100" dirty="0"/>
              <a:t>myRecordTracker</a:t>
            </a:r>
            <a:r>
              <a:rPr lang="en-US" spc="100" dirty="0"/>
              <a:t>®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FE4014-8BEC-46DD-9ABD-5E2150324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" y="822960"/>
            <a:ext cx="8869680" cy="3910818"/>
          </a:xfrm>
        </p:spPr>
        <p:txBody>
          <a:bodyPr>
            <a:normAutofit fontScale="62500" lnSpcReduction="20000"/>
          </a:bodyPr>
          <a:lstStyle/>
          <a:p>
            <a:pPr marL="288925" indent="-288925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900" dirty="0"/>
              <a:t>Invitation email will come from </a:t>
            </a:r>
            <a:r>
              <a:rPr lang="en-US" sz="2900" dirty="0">
                <a:solidFill>
                  <a:schemeClr val="accent5">
                    <a:lumMod val="75000"/>
                  </a:schemeClr>
                </a:solidFill>
                <a:hlinkClick r:id="rId5"/>
              </a:rPr>
              <a:t>myrecordtracker@verticalscreen.com</a:t>
            </a:r>
            <a:endParaRPr lang="en-US" sz="2900" dirty="0">
              <a:solidFill>
                <a:schemeClr val="accent5">
                  <a:lumMod val="75000"/>
                </a:schemeClr>
              </a:solidFill>
            </a:endParaRPr>
          </a:p>
          <a:p>
            <a:pPr marL="288925" indent="-288925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900" b="1" dirty="0">
                <a:solidFill>
                  <a:schemeClr val="accent1">
                    <a:lumMod val="75000"/>
                  </a:schemeClr>
                </a:solidFill>
              </a:rPr>
              <a:t>Check Spam Folder</a:t>
            </a:r>
          </a:p>
          <a:p>
            <a:pPr marL="288925" indent="-288925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900" b="1" dirty="0">
                <a:solidFill>
                  <a:schemeClr val="accent2">
                    <a:lumMod val="75000"/>
                  </a:schemeClr>
                </a:solidFill>
              </a:rPr>
              <a:t>You may not receive your invitation for up to 2-3 weeks </a:t>
            </a:r>
            <a:r>
              <a:rPr lang="en-US" sz="2900" b="1" u="sng" dirty="0">
                <a:solidFill>
                  <a:schemeClr val="accent2">
                    <a:lumMod val="75000"/>
                  </a:schemeClr>
                </a:solidFill>
              </a:rPr>
              <a:t>after</a:t>
            </a:r>
            <a:r>
              <a:rPr lang="en-US" sz="2900" b="1" dirty="0">
                <a:solidFill>
                  <a:schemeClr val="accent2">
                    <a:lumMod val="75000"/>
                  </a:schemeClr>
                </a:solidFill>
              </a:rPr>
              <a:t> you receive your acceptance letter!  </a:t>
            </a:r>
            <a:r>
              <a:rPr lang="en-US" sz="2900" dirty="0">
                <a:solidFill>
                  <a:schemeClr val="accent2">
                    <a:lumMod val="75000"/>
                  </a:schemeClr>
                </a:solidFill>
              </a:rPr>
              <a:t>Please be patient!  After 3 weeks, contact your Program Director.</a:t>
            </a:r>
          </a:p>
          <a:p>
            <a:pPr marL="288925" indent="-288925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900" dirty="0"/>
              <a:t>Troubleshooting:  </a:t>
            </a:r>
            <a:r>
              <a:rPr lang="en-US" sz="2700" dirty="0"/>
              <a:t>Shawn Fortley, Healthcare Records Coordinator - </a:t>
            </a:r>
            <a:r>
              <a:rPr lang="en-US" sz="2700" u="sng" dirty="0">
                <a:solidFill>
                  <a:schemeClr val="accent5">
                    <a:lumMod val="75000"/>
                  </a:schemeClr>
                </a:solidFill>
              </a:rPr>
              <a:t>sfortley</a:t>
            </a:r>
            <a:r>
              <a:rPr lang="en-US" sz="2700" dirty="0">
                <a:solidFill>
                  <a:schemeClr val="accent5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@northampton.edu</a:t>
            </a:r>
            <a:endParaRPr lang="en-US" sz="2700" dirty="0">
              <a:solidFill>
                <a:schemeClr val="accent5">
                  <a:lumMod val="75000"/>
                </a:schemeClr>
              </a:solidFill>
            </a:endParaRPr>
          </a:p>
          <a:p>
            <a:pPr marL="914400" lvl="2" indent="-2286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en-US" sz="2700" dirty="0"/>
              <a:t>Background Clearances</a:t>
            </a:r>
          </a:p>
          <a:p>
            <a:pPr marL="914400" lvl="2" indent="-2286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en-US" sz="2700" dirty="0"/>
              <a:t>myRecordTracker Questions</a:t>
            </a:r>
          </a:p>
          <a:p>
            <a:pPr marL="914400" lvl="2" indent="-2286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en-US" sz="2700" dirty="0"/>
              <a:t>Uploading Concerns</a:t>
            </a:r>
          </a:p>
          <a:p>
            <a:endParaRPr lang="en-US" sz="2400" dirty="0"/>
          </a:p>
        </p:txBody>
      </p:sp>
      <p:pic>
        <p:nvPicPr>
          <p:cNvPr id="8" name="Picture 7" descr="A picture containing text, sky, sign, outdoor&#10;&#10;Description automatically generated">
            <a:extLst>
              <a:ext uri="{FF2B5EF4-FFF2-40B4-BE49-F238E27FC236}">
                <a16:creationId xmlns:a16="http://schemas.microsoft.com/office/drawing/2014/main" id="{8932D927-8430-4080-B8BA-5E7DDB73EC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076159" y="3033286"/>
            <a:ext cx="2793521" cy="146659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Text Box 1">
            <a:extLst>
              <a:ext uri="{FF2B5EF4-FFF2-40B4-BE49-F238E27FC236}">
                <a16:creationId xmlns:a16="http://schemas.microsoft.com/office/drawing/2014/main" id="{9A13D1C6-521E-4529-AF16-541242006513}"/>
              </a:ext>
            </a:extLst>
          </p:cNvPr>
          <p:cNvSpPr txBox="1"/>
          <p:nvPr/>
        </p:nvSpPr>
        <p:spPr>
          <a:xfrm>
            <a:off x="-2" y="4671439"/>
            <a:ext cx="667512" cy="4720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sz="1600" dirty="0">
                <a:solidFill>
                  <a:srgbClr val="FFFFFF"/>
                </a:solidFill>
                <a:effectLst/>
                <a:latin typeface="+mj-lt"/>
                <a:ea typeface="Verdana" panose="020B0604030504040204" pitchFamily="34" charset="0"/>
                <a:cs typeface="Vani" panose="020B0502040204020203" pitchFamily="18" charset="0"/>
              </a:rPr>
              <a:t>JPB</a:t>
            </a:r>
            <a:endParaRPr lang="en-US" sz="1100" dirty="0">
              <a:effectLst/>
              <a:latin typeface="+mj-lt"/>
              <a:ea typeface="Verdana" panose="020B0604030504040204" pitchFamily="34" charset="0"/>
              <a:cs typeface="Vani" panose="020B0502040204020203" pitchFamily="18" charset="0"/>
            </a:endParaRP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D60F7423-38D6-5558-D7F3-EFDABC51EB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08306" t="-108306" r="-108306" b="-108306"/>
          <a:stretch>
            <a:fillRect/>
          </a:stretch>
        </p:blipFill>
        <p:spPr>
          <a:xfrm>
            <a:off x="3797858" y="3643061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2955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06"/>
    </mc:Choice>
    <mc:Fallback xmlns="">
      <p:transition spd="slow" advTm="21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532" y="-88163"/>
            <a:ext cx="8093818" cy="994172"/>
          </a:xfrm>
        </p:spPr>
        <p:txBody>
          <a:bodyPr/>
          <a:lstStyle/>
          <a:p>
            <a:r>
              <a:rPr lang="en-US" b="1" spc="100" dirty="0"/>
              <a:t>WELCOME AND CONGRATULATIONS!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FE4014-8BEC-46DD-9ABD-5E2150324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532" y="695195"/>
            <a:ext cx="8644647" cy="3976243"/>
          </a:xfrm>
        </p:spPr>
        <p:txBody>
          <a:bodyPr>
            <a:normAutofit fontScale="77500" lnSpcReduction="20000"/>
          </a:bodyPr>
          <a:lstStyle/>
          <a:p>
            <a:pPr marL="344488" indent="-344488">
              <a:spcBef>
                <a:spcPts val="900"/>
              </a:spcBef>
              <a:buFont typeface="Wingdings" panose="05000000000000000000" pitchFamily="2" charset="2"/>
              <a:buChar char="v"/>
            </a:pPr>
            <a:r>
              <a:rPr lang="en-US" sz="3100" b="1" dirty="0">
                <a:solidFill>
                  <a:schemeClr val="accent5">
                    <a:lumMod val="75000"/>
                  </a:schemeClr>
                </a:solidFill>
              </a:rPr>
              <a:t>Dr. Judy Rex</a:t>
            </a:r>
          </a:p>
          <a:p>
            <a:pPr marL="344488" indent="0">
              <a:spcBef>
                <a:spcPts val="900"/>
              </a:spcBef>
              <a:buNone/>
            </a:pPr>
            <a:r>
              <a:rPr lang="en-US" sz="27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Dean of School of Health, Science, and Education</a:t>
            </a:r>
          </a:p>
          <a:p>
            <a:pPr marL="344488" lvl="1" indent="0">
              <a:spcBef>
                <a:spcPts val="1800"/>
              </a:spcBef>
              <a:buNone/>
            </a:pPr>
            <a:endParaRPr lang="en-US" sz="3600" dirty="0"/>
          </a:p>
          <a:p>
            <a:pPr marL="344488" lvl="1" indent="0">
              <a:spcBef>
                <a:spcPts val="1800"/>
              </a:spcBef>
              <a:buNone/>
            </a:pPr>
            <a:endParaRPr lang="en-US" sz="3600" dirty="0"/>
          </a:p>
          <a:p>
            <a:pPr marL="344488" indent="0">
              <a:lnSpc>
                <a:spcPct val="100000"/>
              </a:lnSpc>
              <a:spcBef>
                <a:spcPts val="1800"/>
              </a:spcBef>
              <a:buNone/>
            </a:pPr>
            <a:endParaRPr lang="en-US" sz="3600" b="1" i="1" dirty="0"/>
          </a:p>
          <a:p>
            <a:pPr marL="344488" indent="0">
              <a:lnSpc>
                <a:spcPct val="100000"/>
              </a:lnSpc>
              <a:spcBef>
                <a:spcPts val="1800"/>
              </a:spcBef>
              <a:buNone/>
            </a:pPr>
            <a:endParaRPr lang="en-US" sz="3600" b="1" i="1" dirty="0"/>
          </a:p>
          <a:p>
            <a:pPr marL="344488" indent="0">
              <a:lnSpc>
                <a:spcPct val="100000"/>
              </a:lnSpc>
              <a:spcBef>
                <a:spcPts val="1800"/>
              </a:spcBef>
              <a:buNone/>
            </a:pPr>
            <a:endParaRPr lang="en-US" sz="3600" b="1" i="1" dirty="0"/>
          </a:p>
          <a:p>
            <a:pPr marL="344488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2700" b="1" i="1" dirty="0"/>
              <a:t>Congratulations on your acceptance into a highly competitive program!</a:t>
            </a: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9DD8AB8F-C777-492F-BCE6-87623D7E921E}"/>
              </a:ext>
            </a:extLst>
          </p:cNvPr>
          <p:cNvSpPr txBox="1"/>
          <p:nvPr/>
        </p:nvSpPr>
        <p:spPr>
          <a:xfrm>
            <a:off x="0" y="4671439"/>
            <a:ext cx="534572" cy="4720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rinda" panose="020B0502040204020203" pitchFamily="34" charset="0"/>
              </a:rPr>
              <a:t>JR</a:t>
            </a:r>
            <a:endParaRPr lang="en-US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rinda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1" r="8419"/>
          <a:stretch/>
        </p:blipFill>
        <p:spPr>
          <a:xfrm>
            <a:off x="3289148" y="1565754"/>
            <a:ext cx="2565705" cy="260709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21516" y="4172127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3"/>
    </mc:Choice>
    <mc:Fallback xmlns="">
      <p:transition spd="slow" advTm="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0"/>
            <a:ext cx="8241030" cy="873258"/>
          </a:xfrm>
        </p:spPr>
        <p:txBody>
          <a:bodyPr>
            <a:normAutofit/>
          </a:bodyPr>
          <a:lstStyle/>
          <a:p>
            <a:r>
              <a:rPr lang="en-US" b="1" spc="100" dirty="0"/>
              <a:t>Background Clearances</a:t>
            </a:r>
            <a:endParaRPr lang="en-US" spc="1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FE4014-8BEC-46DD-9ABD-5E2150324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822960"/>
            <a:ext cx="8869680" cy="3848479"/>
          </a:xfrm>
        </p:spPr>
        <p:txBody>
          <a:bodyPr>
            <a:normAutofit fontScale="77500" lnSpcReduction="20000"/>
          </a:bodyPr>
          <a:lstStyle/>
          <a:p>
            <a:pPr marL="288925" indent="-288925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900" b="1" dirty="0">
                <a:solidFill>
                  <a:schemeClr val="accent1">
                    <a:lumMod val="75000"/>
                  </a:schemeClr>
                </a:solidFill>
              </a:rPr>
              <a:t>There are three background clearances needed for most programs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chemeClr val="accent1">
                    <a:lumMod val="75000"/>
                  </a:schemeClr>
                </a:solidFill>
              </a:rPr>
              <a:t>PA State Police (PATCH) – Cost $22.00 – </a:t>
            </a:r>
            <a:r>
              <a:rPr lang="en-US" sz="2600" u="sng" dirty="0">
                <a:solidFill>
                  <a:schemeClr val="accent1">
                    <a:lumMod val="75000"/>
                  </a:schemeClr>
                </a:solidFill>
              </a:rPr>
              <a:t>DO NOT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</a:rPr>
              <a:t> DO VOLUNTEER VERSION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chemeClr val="accent1">
                    <a:lumMod val="75000"/>
                  </a:schemeClr>
                </a:solidFill>
              </a:rPr>
              <a:t>FBI Fingerprinting – Cost $25.25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chemeClr val="accent1">
                    <a:lumMod val="75000"/>
                  </a:schemeClr>
                </a:solidFill>
              </a:rPr>
              <a:t>Child Abuse Clearance – Cost $13.00</a:t>
            </a:r>
          </a:p>
          <a:p>
            <a:pPr marL="288925" indent="-288925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900" dirty="0"/>
              <a:t>Read important instructions related to background clearances if there is something in your past history</a:t>
            </a:r>
          </a:p>
          <a:p>
            <a:pPr marL="288925" indent="-288925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900" b="1" dirty="0">
                <a:solidFill>
                  <a:schemeClr val="accent2">
                    <a:lumMod val="75000"/>
                  </a:schemeClr>
                </a:solidFill>
              </a:rPr>
              <a:t>Contact your Program </a:t>
            </a:r>
            <a:r>
              <a:rPr lang="en-US" sz="2900" b="1">
                <a:solidFill>
                  <a:schemeClr val="accent2">
                    <a:lumMod val="75000"/>
                  </a:schemeClr>
                </a:solidFill>
              </a:rPr>
              <a:t>Director as </a:t>
            </a:r>
            <a:r>
              <a:rPr lang="en-US" sz="2900" b="1" dirty="0">
                <a:solidFill>
                  <a:schemeClr val="accent2">
                    <a:lumMod val="75000"/>
                  </a:schemeClr>
                </a:solidFill>
              </a:rPr>
              <a:t>soon as possible to discuss further steps</a:t>
            </a:r>
          </a:p>
        </p:txBody>
      </p:sp>
      <p:sp>
        <p:nvSpPr>
          <p:cNvPr id="10" name="Text Box 1">
            <a:extLst>
              <a:ext uri="{FF2B5EF4-FFF2-40B4-BE49-F238E27FC236}">
                <a16:creationId xmlns:a16="http://schemas.microsoft.com/office/drawing/2014/main" id="{9A13D1C6-521E-4529-AF16-541242006513}"/>
              </a:ext>
            </a:extLst>
          </p:cNvPr>
          <p:cNvSpPr txBox="1"/>
          <p:nvPr/>
        </p:nvSpPr>
        <p:spPr>
          <a:xfrm>
            <a:off x="-1" y="4671439"/>
            <a:ext cx="663879" cy="4720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sz="1600" dirty="0">
                <a:solidFill>
                  <a:srgbClr val="FFFFFF"/>
                </a:solidFill>
                <a:effectLst/>
                <a:latin typeface="+mj-lt"/>
                <a:ea typeface="Verdana" panose="020B0604030504040204" pitchFamily="34" charset="0"/>
                <a:cs typeface="Vani" panose="020B0502040204020203" pitchFamily="18" charset="0"/>
              </a:rPr>
              <a:t>JPB</a:t>
            </a:r>
            <a:endParaRPr lang="en-US" sz="1100" dirty="0">
              <a:effectLst/>
              <a:latin typeface="+mj-lt"/>
              <a:ea typeface="Verdana" panose="020B0604030504040204" pitchFamily="34" charset="0"/>
              <a:cs typeface="Vani" panose="020B0502040204020203" pitchFamily="18" charset="0"/>
            </a:endParaRP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EEE55B19-A6E9-0875-571E-9635BAC75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08306" t="-108306" r="-108306" b="-108306"/>
          <a:stretch>
            <a:fillRect/>
          </a:stretch>
        </p:blipFill>
        <p:spPr>
          <a:xfrm>
            <a:off x="3803153" y="3231654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783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70"/>
    </mc:Choice>
    <mc:Fallback xmlns="">
      <p:transition spd="slow" advTm="86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0"/>
            <a:ext cx="8241030" cy="873258"/>
          </a:xfrm>
        </p:spPr>
        <p:txBody>
          <a:bodyPr>
            <a:normAutofit/>
          </a:bodyPr>
          <a:lstStyle/>
          <a:p>
            <a:r>
              <a:rPr lang="en-US" b="1" spc="100" dirty="0"/>
              <a:t>Verification of Residency</a:t>
            </a:r>
            <a:endParaRPr lang="en-US" spc="1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FE4014-8BEC-46DD-9ABD-5E2150324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836506"/>
            <a:ext cx="8869680" cy="3848479"/>
          </a:xfrm>
        </p:spPr>
        <p:txBody>
          <a:bodyPr>
            <a:normAutofit fontScale="77500" lnSpcReduction="20000"/>
          </a:bodyPr>
          <a:lstStyle/>
          <a:p>
            <a:pPr marL="288925" indent="-288925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900" b="1" dirty="0">
                <a:solidFill>
                  <a:schemeClr val="accent1">
                    <a:lumMod val="75000"/>
                  </a:schemeClr>
                </a:solidFill>
              </a:rPr>
              <a:t>You will be required to complete a Verification of Residency Form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chemeClr val="accent1">
                    <a:lumMod val="75000"/>
                  </a:schemeClr>
                </a:solidFill>
              </a:rPr>
              <a:t>List current address and any other addresses for the past 2 consecutive years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chemeClr val="accent1">
                    <a:lumMod val="75000"/>
                  </a:schemeClr>
                </a:solidFill>
              </a:rPr>
              <a:t>Provide copy of State-Issued Driver’s License or Photo ID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endParaRPr lang="en-US" sz="1000" dirty="0">
              <a:solidFill>
                <a:schemeClr val="accent1">
                  <a:lumMod val="75000"/>
                </a:schemeClr>
              </a:solidFill>
            </a:endParaRPr>
          </a:p>
          <a:p>
            <a:pPr marL="288925" indent="-288925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900" dirty="0"/>
              <a:t>If you have not lived in Pennsylvania for the past 2 consecutive years, you will be required to obtain another FBI Clearance through the PA Department of Aging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600" dirty="0"/>
              <a:t>Cost, if needed, is $25.25</a:t>
            </a:r>
          </a:p>
        </p:txBody>
      </p:sp>
      <p:sp>
        <p:nvSpPr>
          <p:cNvPr id="10" name="Text Box 1">
            <a:extLst>
              <a:ext uri="{FF2B5EF4-FFF2-40B4-BE49-F238E27FC236}">
                <a16:creationId xmlns:a16="http://schemas.microsoft.com/office/drawing/2014/main" id="{9A13D1C6-521E-4529-AF16-541242006513}"/>
              </a:ext>
            </a:extLst>
          </p:cNvPr>
          <p:cNvSpPr txBox="1"/>
          <p:nvPr/>
        </p:nvSpPr>
        <p:spPr>
          <a:xfrm>
            <a:off x="-1" y="4671439"/>
            <a:ext cx="663879" cy="4720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sz="1600" dirty="0">
                <a:solidFill>
                  <a:srgbClr val="FFFFFF"/>
                </a:solidFill>
                <a:effectLst/>
                <a:latin typeface="+mj-lt"/>
                <a:ea typeface="Verdana" panose="020B0604030504040204" pitchFamily="34" charset="0"/>
                <a:cs typeface="Vani" panose="020B0502040204020203" pitchFamily="18" charset="0"/>
              </a:rPr>
              <a:t>JPB</a:t>
            </a:r>
            <a:endParaRPr lang="en-US" sz="1100" dirty="0">
              <a:effectLst/>
              <a:latin typeface="+mj-lt"/>
              <a:ea typeface="Verdana" panose="020B0604030504040204" pitchFamily="34" charset="0"/>
              <a:cs typeface="Vani" panose="020B0502040204020203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70611" y="40658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3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184"/>
    </mc:Choice>
    <mc:Fallback xmlns="">
      <p:transition spd="slow" advTm="90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35" y="162556"/>
            <a:ext cx="8241030" cy="873258"/>
          </a:xfrm>
        </p:spPr>
        <p:txBody>
          <a:bodyPr>
            <a:normAutofit/>
          </a:bodyPr>
          <a:lstStyle/>
          <a:p>
            <a:r>
              <a:rPr lang="en-US" b="1" spc="100" dirty="0"/>
              <a:t>Program Orientation and Registration</a:t>
            </a:r>
            <a:endParaRPr lang="en-US" spc="100" dirty="0"/>
          </a:p>
        </p:txBody>
      </p:sp>
      <p:sp>
        <p:nvSpPr>
          <p:cNvPr id="10" name="Text Box 1">
            <a:extLst>
              <a:ext uri="{FF2B5EF4-FFF2-40B4-BE49-F238E27FC236}">
                <a16:creationId xmlns:a16="http://schemas.microsoft.com/office/drawing/2014/main" id="{9A13D1C6-521E-4529-AF16-541242006513}"/>
              </a:ext>
            </a:extLst>
          </p:cNvPr>
          <p:cNvSpPr txBox="1"/>
          <p:nvPr/>
        </p:nvSpPr>
        <p:spPr>
          <a:xfrm>
            <a:off x="0" y="4671439"/>
            <a:ext cx="534572" cy="4720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rinda" panose="020B0502040204020203" pitchFamily="34" charset="0"/>
              </a:rPr>
              <a:t>AP</a:t>
            </a:r>
            <a:endParaRPr lang="en-US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rinda" panose="020B0502040204020203" pitchFamily="34" charset="0"/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7F766AA6-1E3A-037B-7AB8-A35D159C39D9}"/>
              </a:ext>
            </a:extLst>
          </p:cNvPr>
          <p:cNvSpPr txBox="1">
            <a:spLocks/>
          </p:cNvSpPr>
          <p:nvPr/>
        </p:nvSpPr>
        <p:spPr>
          <a:xfrm>
            <a:off x="344660" y="1078951"/>
            <a:ext cx="8641404" cy="34796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6075" indent="-346075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Wingdings,Sans-Serif" panose="05000000000000000000" pitchFamily="2" charset="2"/>
              <a:buChar char="v"/>
              <a:defRPr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Program Orientation is mandatory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!</a:t>
            </a:r>
          </a:p>
          <a:p>
            <a:pPr marL="346075" indent="-346075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Wingdings,Sans-Serif" panose="05000000000000000000" pitchFamily="2" charset="2"/>
              <a:buChar char="v"/>
              <a:defRPr/>
            </a:pPr>
            <a:r>
              <a:rPr lang="en-US" sz="2000" dirty="0">
                <a:ea typeface="Calibri"/>
                <a:cs typeface="Calibri"/>
              </a:rPr>
              <a:t>Check your Acceptance Checklist for your program’s Orientation details</a:t>
            </a:r>
          </a:p>
          <a:p>
            <a:pPr marL="346075" indent="-346075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Wingdings,Sans-Serif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</a:rPr>
              <a:t>Mark the date, time, and room location on your calendar</a:t>
            </a:r>
          </a:p>
          <a:p>
            <a:pPr marL="346075" indent="-346075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</a:rPr>
              <a:t>Registration will take place the day of orientation</a:t>
            </a:r>
            <a:endParaRPr lang="en-US" sz="2000" dirty="0">
              <a:ea typeface="Calibri"/>
              <a:cs typeface="Calibri"/>
            </a:endParaRPr>
          </a:p>
          <a:p>
            <a:pPr marL="346075" indent="-346075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  <a:defRPr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Nursing students:  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Registration opens one week 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AFTER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 Orientatio</a:t>
            </a:r>
            <a:r>
              <a:rPr lang="en-US" sz="2000" dirty="0"/>
              <a:t>n</a:t>
            </a:r>
            <a:endParaRPr lang="en-US" sz="2000" dirty="0">
              <a:ea typeface="Calibri"/>
              <a:cs typeface="Calibri"/>
            </a:endParaRPr>
          </a:p>
          <a:p>
            <a:pPr marL="346075" indent="-346075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v"/>
              <a:defRPr/>
            </a:pPr>
            <a:endParaRPr lang="en-US" sz="2700" dirty="0">
              <a:solidFill>
                <a:prstClr val="black"/>
              </a:solidFill>
              <a:latin typeface="Calibri" panose="020F0502020204030204"/>
            </a:endParaRPr>
          </a:p>
          <a:p>
            <a:pPr marL="914400" lvl="2" indent="-2286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"/>
            </a:pPr>
            <a:endParaRPr lang="en-US" sz="2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77054" y="4029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7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71"/>
    </mc:Choice>
    <mc:Fallback xmlns="">
      <p:transition spd="slow" advTm="58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text on a newspaper&#10;&#10;Description automatically generated">
            <a:extLst>
              <a:ext uri="{FF2B5EF4-FFF2-40B4-BE49-F238E27FC236}">
                <a16:creationId xmlns:a16="http://schemas.microsoft.com/office/drawing/2014/main" id="{FCC11D5D-41B4-4FA7-8F2F-CB51DA1768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95594" y="169985"/>
            <a:ext cx="4387947" cy="4387947"/>
          </a:xfrm>
          <a:prstGeom prst="rect">
            <a:avLst/>
          </a:prstGeom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id="{E3AB0323-8961-47DF-A591-279B90C94484}"/>
              </a:ext>
            </a:extLst>
          </p:cNvPr>
          <p:cNvSpPr txBox="1"/>
          <p:nvPr/>
        </p:nvSpPr>
        <p:spPr>
          <a:xfrm>
            <a:off x="0" y="4671439"/>
            <a:ext cx="534572" cy="4720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rinda" panose="020B0502040204020203" pitchFamily="34" charset="0"/>
              </a:rPr>
              <a:t>JR</a:t>
            </a:r>
            <a:endParaRPr lang="en-US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rinda" panose="020B0502040204020203" pitchFamily="34" charset="0"/>
            </a:endParaRPr>
          </a:p>
        </p:txBody>
      </p:sp>
      <p:pic>
        <p:nvPicPr>
          <p:cNvPr id="2" name="Picture 1" descr="Image of Blank Note Paper Pinned on Cork Board | Freebie ...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6779" r="22547" b="6855"/>
          <a:stretch/>
        </p:blipFill>
        <p:spPr>
          <a:xfrm>
            <a:off x="4883541" y="172341"/>
            <a:ext cx="3530304" cy="43855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0698617">
            <a:off x="5343661" y="759001"/>
            <a:ext cx="277049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spc="300" dirty="0">
                <a:solidFill>
                  <a:schemeClr val="accent5">
                    <a:lumMod val="75000"/>
                  </a:schemeClr>
                </a:solidFill>
                <a:latin typeface="Bradley Hand ITC" panose="03070402050302030203" pitchFamily="66" charset="0"/>
                <a:ea typeface="Tahoma" panose="020B0604030504040204" pitchFamily="34" charset="0"/>
                <a:cs typeface="Tahoma" panose="020B0604030504040204" pitchFamily="34" charset="0"/>
              </a:rPr>
              <a:t>REMINDER…mark the calendar for the Program Orientation </a:t>
            </a:r>
            <a:r>
              <a:rPr lang="en-US" sz="2800" spc="300" dirty="0">
                <a:solidFill>
                  <a:schemeClr val="accent5">
                    <a:lumMod val="75000"/>
                  </a:schemeClr>
                </a:solidFill>
                <a:latin typeface="Candara Light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</a:t>
            </a:r>
            <a:r>
              <a:rPr lang="en-US" sz="2800" b="1" spc="300" dirty="0">
                <a:solidFill>
                  <a:schemeClr val="accent5">
                    <a:lumMod val="75000"/>
                  </a:schemeClr>
                </a:solidFill>
                <a:latin typeface="Bradley Hand ITC" panose="03070402050302030203" pitchFamily="66" charset="0"/>
                <a:ea typeface="Tahoma" panose="020B0604030504040204" pitchFamily="34" charset="0"/>
                <a:cs typeface="Tahoma" panose="020B0604030504040204" pitchFamily="34" charset="0"/>
              </a:rPr>
              <a:t> Registration</a:t>
            </a:r>
            <a:endParaRPr lang="en-US" sz="2800" b="1" dirty="0">
              <a:latin typeface="Bradley Hand ITC" panose="03070402050302030203" pitchFamily="66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85775" y="418813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1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36"/>
    </mc:Choice>
    <mc:Fallback xmlns="">
      <p:transition spd="slow" advTm="46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5648" y="4094327"/>
            <a:ext cx="43941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wishes you success!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02835" y="420519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2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3"/>
    </mc:Choice>
    <mc:Fallback xmlns="">
      <p:transition spd="slow" advTm="10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532" y="-481"/>
            <a:ext cx="8093818" cy="994172"/>
          </a:xfrm>
        </p:spPr>
        <p:txBody>
          <a:bodyPr/>
          <a:lstStyle/>
          <a:p>
            <a:r>
              <a:rPr lang="en-US" b="1" spc="100" dirty="0"/>
              <a:t>WELCOME…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FE4014-8BEC-46DD-9ABD-5E2150324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532" y="856034"/>
            <a:ext cx="8644647" cy="3781188"/>
          </a:xfrm>
        </p:spPr>
        <p:txBody>
          <a:bodyPr>
            <a:normAutofit/>
          </a:bodyPr>
          <a:lstStyle/>
          <a:p>
            <a:pPr marL="344488" indent="-344488">
              <a:spcBef>
                <a:spcPts val="900"/>
              </a:spcBef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Alyson Patascher, MPH, TTS</a:t>
            </a:r>
          </a:p>
          <a:p>
            <a:pPr marL="342900" lvl="1" indent="0">
              <a:spcBef>
                <a:spcPts val="900"/>
              </a:spcBef>
              <a:buNone/>
            </a:pPr>
            <a:r>
              <a:rPr lang="en-US" sz="2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Associate Dean of School of Health, Science, and Education</a:t>
            </a:r>
          </a:p>
          <a:p>
            <a:pPr lvl="1">
              <a:spcBef>
                <a:spcPts val="1800"/>
              </a:spcBef>
              <a:buBlip>
                <a:blip r:embed="rId5"/>
              </a:buBlip>
            </a:pPr>
            <a:endParaRPr lang="en-US" sz="2200" dirty="0"/>
          </a:p>
          <a:p>
            <a:pPr lvl="1">
              <a:spcBef>
                <a:spcPts val="1800"/>
              </a:spcBef>
              <a:buBlip>
                <a:blip r:embed="rId5"/>
              </a:buBlip>
            </a:pPr>
            <a:endParaRPr lang="en-US" sz="2200" dirty="0"/>
          </a:p>
          <a:p>
            <a:pPr lvl="1">
              <a:spcBef>
                <a:spcPts val="1800"/>
              </a:spcBef>
            </a:pPr>
            <a:endParaRPr lang="en-US" sz="2200" dirty="0"/>
          </a:p>
          <a:p>
            <a:pPr lvl="1">
              <a:spcBef>
                <a:spcPts val="1800"/>
              </a:spcBef>
            </a:pPr>
            <a:endParaRPr lang="en-US" sz="2200" dirty="0"/>
          </a:p>
          <a:p>
            <a:pPr marL="342900" lvl="1" indent="0">
              <a:spcBef>
                <a:spcPts val="1800"/>
              </a:spcBef>
              <a:buNone/>
            </a:pPr>
            <a:endParaRPr lang="en-US" sz="2200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9DD8AB8F-C777-492F-BCE6-87623D7E921E}"/>
              </a:ext>
            </a:extLst>
          </p:cNvPr>
          <p:cNvSpPr txBox="1"/>
          <p:nvPr/>
        </p:nvSpPr>
        <p:spPr>
          <a:xfrm>
            <a:off x="0" y="4671439"/>
            <a:ext cx="534572" cy="4720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rinda" panose="020B0502040204020203" pitchFamily="34" charset="0"/>
              </a:rPr>
              <a:t>AP</a:t>
            </a:r>
            <a:endParaRPr lang="en-US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rinda" panose="020B05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6" t="-7461" r="4006" b="12650"/>
          <a:stretch/>
        </p:blipFill>
        <p:spPr>
          <a:xfrm>
            <a:off x="3552321" y="1539282"/>
            <a:ext cx="2399029" cy="2964456"/>
          </a:xfrm>
          <a:prstGeom prst="rect">
            <a:avLst/>
          </a:prstGeom>
        </p:spPr>
      </p:pic>
      <p:pic>
        <p:nvPicPr>
          <p:cNvPr id="8" name="Audio 1">
            <a:hlinkClick r:id="" action="ppaction://media"/>
            <a:extLst>
              <a:ext uri="{FF2B5EF4-FFF2-40B4-BE49-F238E27FC236}">
                <a16:creationId xmlns:a16="http://schemas.microsoft.com/office/drawing/2014/main" id="{D13C859F-E817-2A33-40AC-D2E7EAA1DF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22253" y="418813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26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"/>
    </mc:Choice>
    <mc:Fallback xmlns="">
      <p:transition spd="slow" advTm="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42" objId="8"/>
        <p14:stopEvt time="403" objId="8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532" y="-481"/>
            <a:ext cx="8093818" cy="994172"/>
          </a:xfrm>
        </p:spPr>
        <p:txBody>
          <a:bodyPr/>
          <a:lstStyle/>
          <a:p>
            <a:r>
              <a:rPr lang="en-US" b="1" spc="100" dirty="0"/>
              <a:t>WELCOME…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FE4014-8BEC-46DD-9ABD-5E2150324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532" y="856034"/>
            <a:ext cx="8644647" cy="3781188"/>
          </a:xfrm>
        </p:spPr>
        <p:txBody>
          <a:bodyPr>
            <a:normAutofit/>
          </a:bodyPr>
          <a:lstStyle/>
          <a:p>
            <a:pPr marL="344488" indent="-344488">
              <a:spcBef>
                <a:spcPts val="900"/>
              </a:spcBef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Shawn Fortley</a:t>
            </a:r>
          </a:p>
          <a:p>
            <a:pPr marL="342900" lvl="1" indent="0">
              <a:spcBef>
                <a:spcPts val="900"/>
              </a:spcBef>
              <a:buNone/>
            </a:pPr>
            <a:r>
              <a:rPr lang="en-US" sz="2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Healthcare Records Coordinator, School of Health, Science and Education</a:t>
            </a:r>
          </a:p>
          <a:p>
            <a:pPr marL="342900" lvl="1" indent="0">
              <a:spcBef>
                <a:spcPts val="1800"/>
              </a:spcBef>
              <a:buNone/>
            </a:pPr>
            <a:endParaRPr lang="en-US" sz="2200" dirty="0"/>
          </a:p>
          <a:p>
            <a:pPr lvl="1">
              <a:spcBef>
                <a:spcPts val="1800"/>
              </a:spcBef>
            </a:pPr>
            <a:endParaRPr lang="en-US" sz="2200" dirty="0"/>
          </a:p>
          <a:p>
            <a:pPr lvl="1">
              <a:spcBef>
                <a:spcPts val="1800"/>
              </a:spcBef>
            </a:pPr>
            <a:endParaRPr lang="en-US" sz="2200" dirty="0"/>
          </a:p>
          <a:p>
            <a:pPr marL="342900" lvl="1" indent="0">
              <a:spcBef>
                <a:spcPts val="1800"/>
              </a:spcBef>
              <a:buNone/>
            </a:pPr>
            <a:endParaRPr lang="en-US" sz="2200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9DD8AB8F-C777-492F-BCE6-87623D7E921E}"/>
              </a:ext>
            </a:extLst>
          </p:cNvPr>
          <p:cNvSpPr txBox="1"/>
          <p:nvPr/>
        </p:nvSpPr>
        <p:spPr>
          <a:xfrm>
            <a:off x="0" y="4671439"/>
            <a:ext cx="645090" cy="4720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effectLst/>
                <a:latin typeface="+mj-lt"/>
                <a:ea typeface="Verdana" panose="020B0604030504040204" pitchFamily="34" charset="0"/>
                <a:cs typeface="Vani" panose="020B0502040204020203" pitchFamily="18" charset="0"/>
              </a:rPr>
              <a:t>SF</a:t>
            </a:r>
            <a:endParaRPr lang="en-US" sz="1100" dirty="0">
              <a:effectLst/>
              <a:latin typeface="+mj-lt"/>
              <a:ea typeface="Verdana" panose="020B0604030504040204" pitchFamily="34" charset="0"/>
              <a:cs typeface="Vani" panose="020B05020402040202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3A85B9-6E5B-76E6-FE89-FC096540FE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129" y="1695031"/>
            <a:ext cx="2067742" cy="275699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17075" y="40914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0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"/>
    </mc:Choice>
    <mc:Fallback xmlns="">
      <p:transition spd="slow" advTm="1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83" y="-481"/>
            <a:ext cx="8333767" cy="994172"/>
          </a:xfrm>
        </p:spPr>
        <p:txBody>
          <a:bodyPr/>
          <a:lstStyle/>
          <a:p>
            <a:r>
              <a:rPr lang="en-US" b="1" spc="100" dirty="0"/>
              <a:t>OVERVIEW OF TODAY’S ORIENTATION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F7F97D7-E716-4D4A-9F6C-AAA7832390C8}"/>
              </a:ext>
            </a:extLst>
          </p:cNvPr>
          <p:cNvSpPr txBox="1">
            <a:spLocks/>
          </p:cNvSpPr>
          <p:nvPr/>
        </p:nvSpPr>
        <p:spPr>
          <a:xfrm>
            <a:off x="0" y="993690"/>
            <a:ext cx="9326880" cy="365568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2" indent="-225425">
              <a:spcBef>
                <a:spcPts val="600"/>
              </a:spcBef>
              <a:spcAft>
                <a:spcPts val="600"/>
              </a:spcAft>
              <a:buBlip>
                <a:blip r:embed="rId5"/>
              </a:buBlip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PA AHEC Scholars Program</a:t>
            </a:r>
          </a:p>
          <a:p>
            <a:pPr marL="457200" lvl="2" indent="-225425">
              <a:spcBef>
                <a:spcPts val="600"/>
              </a:spcBef>
              <a:spcAft>
                <a:spcPts val="600"/>
              </a:spcAft>
              <a:buBlip>
                <a:blip r:embed="rId5"/>
              </a:buBlip>
            </a:pPr>
            <a:r>
              <a:rPr lang="en-US" sz="2200" dirty="0"/>
              <a:t>Accessing Public Benefits</a:t>
            </a:r>
          </a:p>
          <a:p>
            <a:pPr marL="457200" lvl="2" indent="-225425">
              <a:spcBef>
                <a:spcPts val="600"/>
              </a:spcBef>
              <a:spcAft>
                <a:spcPts val="600"/>
              </a:spcAft>
              <a:buBlip>
                <a:blip r:embed="rId5"/>
              </a:buBlip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Disabilities Services</a:t>
            </a:r>
          </a:p>
          <a:p>
            <a:pPr marL="457200" lvl="2" indent="-225425">
              <a:spcBef>
                <a:spcPts val="600"/>
              </a:spcBef>
              <a:spcAft>
                <a:spcPts val="600"/>
              </a:spcAft>
              <a:buBlip>
                <a:blip r:embed="rId5"/>
              </a:buBlip>
            </a:pPr>
            <a:r>
              <a:rPr lang="en-US" sz="2200" dirty="0"/>
              <a:t>The Libraries</a:t>
            </a:r>
          </a:p>
          <a:p>
            <a:pPr marL="457200" lvl="2" indent="-225425">
              <a:spcBef>
                <a:spcPts val="600"/>
              </a:spcBef>
              <a:spcAft>
                <a:spcPts val="600"/>
              </a:spcAft>
              <a:buBlip>
                <a:blip r:embed="rId5"/>
              </a:buBlip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Residence Halls</a:t>
            </a:r>
          </a:p>
          <a:p>
            <a:pPr marL="457200" lvl="2" indent="-225425">
              <a:spcBef>
                <a:spcPts val="600"/>
              </a:spcBef>
              <a:spcAft>
                <a:spcPts val="600"/>
              </a:spcAft>
              <a:buBlip>
                <a:blip r:embed="rId5"/>
              </a:buBlip>
            </a:pPr>
            <a:r>
              <a:rPr lang="en-US" sz="2200" dirty="0"/>
              <a:t>Academic Life After COVID-19</a:t>
            </a:r>
          </a:p>
          <a:p>
            <a:pPr marL="457200" lvl="2" indent="-225425">
              <a:spcBef>
                <a:spcPts val="600"/>
              </a:spcBef>
              <a:spcAft>
                <a:spcPts val="600"/>
              </a:spcAft>
              <a:buBlip>
                <a:blip r:embed="rId5"/>
              </a:buBlip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NCC Text Alerts</a:t>
            </a:r>
          </a:p>
          <a:p>
            <a:pPr marL="457200" lvl="2" indent="-225425">
              <a:spcBef>
                <a:spcPts val="600"/>
              </a:spcBef>
              <a:spcAft>
                <a:spcPts val="600"/>
              </a:spcAft>
              <a:buBlip>
                <a:blip r:embed="rId5"/>
              </a:buBlip>
            </a:pPr>
            <a:r>
              <a:rPr lang="en-US" sz="2200" dirty="0"/>
              <a:t>NCC-Go App</a:t>
            </a:r>
          </a:p>
          <a:p>
            <a:pPr marL="287338" lvl="2" indent="-225425">
              <a:spcBef>
                <a:spcPts val="600"/>
              </a:spcBef>
              <a:spcAft>
                <a:spcPts val="600"/>
              </a:spcAft>
              <a:buBlip>
                <a:blip r:embed="rId5"/>
              </a:buBlip>
              <a:tabLst>
                <a:tab pos="4284663" algn="l"/>
              </a:tabLst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Class Schedules</a:t>
            </a:r>
          </a:p>
          <a:p>
            <a:pPr marL="287338" lvl="2" indent="-225425">
              <a:spcBef>
                <a:spcPts val="600"/>
              </a:spcBef>
              <a:spcAft>
                <a:spcPts val="600"/>
              </a:spcAft>
              <a:buBlip>
                <a:blip r:embed="rId5"/>
              </a:buBlip>
              <a:tabLst>
                <a:tab pos="4284663" algn="l"/>
              </a:tabLst>
            </a:pPr>
            <a:r>
              <a:rPr lang="en-US" sz="2200" dirty="0"/>
              <a:t>Admissions Office</a:t>
            </a:r>
          </a:p>
          <a:p>
            <a:pPr marL="287338" lvl="2" indent="-225425">
              <a:spcBef>
                <a:spcPts val="600"/>
              </a:spcBef>
              <a:spcAft>
                <a:spcPts val="600"/>
              </a:spcAft>
              <a:buBlip>
                <a:blip r:embed="rId5"/>
              </a:buBlip>
              <a:tabLst>
                <a:tab pos="4284663" algn="l"/>
              </a:tabLst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Advising and Registration</a:t>
            </a:r>
          </a:p>
          <a:p>
            <a:pPr marL="287338" lvl="2" indent="-225425">
              <a:spcBef>
                <a:spcPts val="600"/>
              </a:spcBef>
              <a:spcAft>
                <a:spcPts val="600"/>
              </a:spcAft>
              <a:buBlip>
                <a:blip r:embed="rId5"/>
              </a:buBlip>
            </a:pPr>
            <a:r>
              <a:rPr lang="en-US" sz="2200" dirty="0"/>
              <a:t>Health Science Resource Webpage</a:t>
            </a:r>
          </a:p>
          <a:p>
            <a:pPr marL="287338" lvl="2" indent="-225425">
              <a:spcBef>
                <a:spcPts val="600"/>
              </a:spcBef>
              <a:spcAft>
                <a:spcPts val="600"/>
              </a:spcAft>
              <a:buBlip>
                <a:blip r:embed="rId5"/>
              </a:buBlip>
              <a:tabLst>
                <a:tab pos="4284663" algn="l"/>
              </a:tabLst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Health Form Overview</a:t>
            </a:r>
          </a:p>
          <a:p>
            <a:pPr marL="287338" lvl="2" indent="-225425">
              <a:spcBef>
                <a:spcPts val="600"/>
              </a:spcBef>
              <a:spcAft>
                <a:spcPts val="600"/>
              </a:spcAft>
              <a:buBlip>
                <a:blip r:embed="rId5"/>
              </a:buBlip>
              <a:tabLst>
                <a:tab pos="4284663" algn="l"/>
              </a:tabLst>
            </a:pPr>
            <a:r>
              <a:rPr lang="en-US" sz="2200" dirty="0" err="1"/>
              <a:t>myRecordTracker</a:t>
            </a:r>
            <a:r>
              <a:rPr lang="en-US" sz="2200" dirty="0"/>
              <a:t>®</a:t>
            </a:r>
          </a:p>
          <a:p>
            <a:pPr marL="287338" lvl="2" indent="-225425">
              <a:spcBef>
                <a:spcPts val="600"/>
              </a:spcBef>
              <a:spcAft>
                <a:spcPts val="600"/>
              </a:spcAft>
              <a:buBlip>
                <a:blip r:embed="rId5"/>
              </a:buBlip>
              <a:tabLst>
                <a:tab pos="4284663" algn="l"/>
              </a:tabLst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Program Orientations</a:t>
            </a:r>
          </a:p>
        </p:txBody>
      </p:sp>
      <p:sp>
        <p:nvSpPr>
          <p:cNvPr id="7" name="Text Box 1">
            <a:extLst>
              <a:ext uri="{FF2B5EF4-FFF2-40B4-BE49-F238E27FC236}">
                <a16:creationId xmlns:a16="http://schemas.microsoft.com/office/drawing/2014/main" id="{EAB28824-5AFF-4D51-A357-478730EE1A11}"/>
              </a:ext>
            </a:extLst>
          </p:cNvPr>
          <p:cNvSpPr txBox="1"/>
          <p:nvPr/>
        </p:nvSpPr>
        <p:spPr>
          <a:xfrm>
            <a:off x="0" y="4671439"/>
            <a:ext cx="534572" cy="4720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rinda" panose="020B0502040204020203" pitchFamily="34" charset="0"/>
              </a:rPr>
              <a:t>JR</a:t>
            </a:r>
            <a:endParaRPr lang="en-US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rinda" panose="020B0502040204020203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8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8"/>
    </mc:Choice>
    <mc:Fallback xmlns="">
      <p:transition spd="slow" advTm="4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630" y="6554"/>
            <a:ext cx="7886700" cy="994172"/>
          </a:xfrm>
        </p:spPr>
        <p:txBody>
          <a:bodyPr/>
          <a:lstStyle/>
          <a:p>
            <a:r>
              <a:rPr lang="en-US" b="1" spc="100" dirty="0"/>
              <a:t>PA AHEC SCHOLARS PROGRAM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FE4014-8BEC-46DD-9ABD-5E2150324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803" y="851094"/>
            <a:ext cx="6742821" cy="570225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Leslie Petroff, Eastcentral PA Area Health Education Center (AHEC)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66427D80-1FC9-45B7-B3EB-25D628716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7070" y="288431"/>
            <a:ext cx="1805178" cy="13899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831BDC-B1F2-4A56-8BAD-8842036930B1}"/>
              </a:ext>
            </a:extLst>
          </p:cNvPr>
          <p:cNvSpPr txBox="1"/>
          <p:nvPr/>
        </p:nvSpPr>
        <p:spPr>
          <a:xfrm>
            <a:off x="5731126" y="4098490"/>
            <a:ext cx="3182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www.paahecscholars.org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0E2594-2BC0-43DC-91A8-82EBB9AC256E}"/>
              </a:ext>
            </a:extLst>
          </p:cNvPr>
          <p:cNvSpPr txBox="1"/>
          <p:nvPr/>
        </p:nvSpPr>
        <p:spPr>
          <a:xfrm>
            <a:off x="6167380" y="2013546"/>
            <a:ext cx="2210477" cy="17389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Virtual Information Sessions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dirty="0">
              <a:solidFill>
                <a:prstClr val="black"/>
              </a:solidFill>
              <a:latin typeface="Calibri" panose="020F0502020204030204"/>
            </a:endParaRPr>
          </a:p>
          <a:p>
            <a:pPr algn="ctr">
              <a:spcBef>
                <a:spcPts val="300"/>
              </a:spcBef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Visit </a:t>
            </a:r>
          </a:p>
          <a:p>
            <a:pPr algn="ctr">
              <a:spcBef>
                <a:spcPts val="300"/>
              </a:spcBef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www.paahecscholars.org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more information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the next session!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719BE154-0564-42F5-B639-AAD0547E6E54}"/>
              </a:ext>
            </a:extLst>
          </p:cNvPr>
          <p:cNvSpPr txBox="1">
            <a:spLocks/>
          </p:cNvSpPr>
          <p:nvPr/>
        </p:nvSpPr>
        <p:spPr>
          <a:xfrm>
            <a:off x="452804" y="1276541"/>
            <a:ext cx="5278322" cy="3746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/>
              <a:t>AHEC Scholars is a FREE two-year nationally recognized certificate program focusing on rural and/or underserved urban healthcare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dirty="0"/>
              <a:t>Each year includes the following:</a:t>
            </a:r>
            <a:endParaRPr lang="en-US" sz="1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40 hours community-based, experiential, or clinical training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40 hours didactic education (interactive, online)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dirty="0"/>
              <a:t>Benefits: </a:t>
            </a:r>
            <a:endParaRPr lang="en-US" sz="1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Standout Resume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Interprofessional Experience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Clinical &amp; Community/Research Experience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Supplemental Training Experiences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Networking &amp; Career Advancement</a:t>
            </a:r>
          </a:p>
        </p:txBody>
      </p:sp>
      <p:sp>
        <p:nvSpPr>
          <p:cNvPr id="10" name="Text Box 1">
            <a:extLst>
              <a:ext uri="{FF2B5EF4-FFF2-40B4-BE49-F238E27FC236}">
                <a16:creationId xmlns:a16="http://schemas.microsoft.com/office/drawing/2014/main" id="{E650D938-E8DB-46BF-9BE1-639CD794A5A1}"/>
              </a:ext>
            </a:extLst>
          </p:cNvPr>
          <p:cNvSpPr txBox="1"/>
          <p:nvPr/>
        </p:nvSpPr>
        <p:spPr>
          <a:xfrm>
            <a:off x="0" y="4671439"/>
            <a:ext cx="534572" cy="4720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rinda" panose="020B0502040204020203" pitchFamily="34" charset="0"/>
              </a:rPr>
              <a:t>JR</a:t>
            </a:r>
            <a:endParaRPr lang="en-US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rinda" panose="020B0502040204020203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85775" y="418813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34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85"/>
    </mc:Choice>
    <mc:Fallback xmlns="">
      <p:transition spd="slow" advTm="57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97" y="6657"/>
            <a:ext cx="7886700" cy="994172"/>
          </a:xfrm>
        </p:spPr>
        <p:txBody>
          <a:bodyPr/>
          <a:lstStyle/>
          <a:p>
            <a:r>
              <a:rPr lang="en-US" b="1" spc="100" dirty="0"/>
              <a:t>ACCESSING PUBLIC BENEFITS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FE4014-8BEC-46DD-9ABD-5E2150324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625" y="815926"/>
            <a:ext cx="8616461" cy="3855513"/>
          </a:xfrm>
        </p:spPr>
        <p:txBody>
          <a:bodyPr>
            <a:normAutofit/>
          </a:bodyPr>
          <a:lstStyle/>
          <a:p>
            <a:pPr marL="288925" indent="-28892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Maryann Haytmanek – Director of Spartan Aid, KEYS, and New Choices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mhaytmanek@northampton.edu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/>
              <a:t>or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610-861-4555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solidFill>
                <a:schemeClr val="tx2"/>
              </a:solidFill>
            </a:endParaRPr>
          </a:p>
          <a:p>
            <a:pPr lvl="1" indent="-225425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Blip>
                <a:blip r:embed="rId6"/>
              </a:buBlip>
              <a:tabLst>
                <a:tab pos="2060575" algn="l"/>
              </a:tabLst>
            </a:pPr>
            <a:r>
              <a:rPr lang="en-US" sz="2000" b="1" dirty="0"/>
              <a:t>Culture of Caring</a:t>
            </a:r>
            <a:r>
              <a:rPr lang="en-US" sz="2000" b="1"/>
              <a:t>:  </a:t>
            </a:r>
            <a:r>
              <a:rPr lang="en-US" sz="2000">
                <a:hlinkClick r:id="rId7"/>
              </a:rPr>
              <a:t>https://www.northampton.edu/you-matter-at-ncc.htm</a:t>
            </a:r>
            <a:endParaRPr lang="en-US" sz="2000"/>
          </a:p>
          <a:p>
            <a:pPr lvl="1" indent="-225425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Blip>
                <a:blip r:embed="rId6"/>
              </a:buBlip>
              <a:tabLst>
                <a:tab pos="2060575" algn="l"/>
              </a:tabLst>
            </a:pPr>
            <a:r>
              <a:rPr lang="en-US" sz="2000" b="1"/>
              <a:t>KEYS</a:t>
            </a:r>
            <a:r>
              <a:rPr lang="en-US" sz="2000" b="1" dirty="0"/>
              <a:t>: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provides additional benefits for most students who receive TANF (cash assistance) or SNAP (Food Stamps)</a:t>
            </a:r>
            <a:endParaRPr lang="en-US" sz="2000" dirty="0"/>
          </a:p>
          <a:p>
            <a:pPr lvl="1" indent="-225425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Blip>
                <a:blip r:embed="rId6"/>
              </a:buBlip>
            </a:pPr>
            <a:r>
              <a:rPr lang="en-US" sz="2000" b="1" dirty="0"/>
              <a:t>SpartanAid: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provides emergency assistance for students with non-academic emergencies with referral to on-and-off campus resources and occasionally with direct assistance</a:t>
            </a:r>
            <a:endParaRPr lang="en-US" sz="2000" dirty="0"/>
          </a:p>
          <a:p>
            <a:endParaRPr lang="en-US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78315447-474B-4FD5-A462-C5C471E7E1EA}"/>
              </a:ext>
            </a:extLst>
          </p:cNvPr>
          <p:cNvSpPr txBox="1"/>
          <p:nvPr/>
        </p:nvSpPr>
        <p:spPr>
          <a:xfrm>
            <a:off x="0" y="4671439"/>
            <a:ext cx="534572" cy="4720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rinda" panose="020B0502040204020203" pitchFamily="34" charset="0"/>
              </a:rPr>
              <a:t>JR</a:t>
            </a:r>
            <a:endParaRPr lang="en-US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rinda" panose="020B0502040204020203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43126" y="4188134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12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85"/>
    </mc:Choice>
    <mc:Fallback xmlns="">
      <p:transition spd="slow" advTm="55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234" y="55797"/>
            <a:ext cx="8051116" cy="994172"/>
          </a:xfrm>
        </p:spPr>
        <p:txBody>
          <a:bodyPr/>
          <a:lstStyle/>
          <a:p>
            <a:r>
              <a:rPr lang="en-US" b="1" spc="100" dirty="0"/>
              <a:t>DISABILITY SERVICES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FE4014-8BEC-46DD-9ABD-5E2150324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234" y="851095"/>
            <a:ext cx="8384344" cy="3805311"/>
          </a:xfrm>
        </p:spPr>
        <p:txBody>
          <a:bodyPr>
            <a:normAutofit fontScale="92500" lnSpcReduction="20000"/>
          </a:bodyPr>
          <a:lstStyle/>
          <a:p>
            <a:pPr marL="288925" indent="-288925">
              <a:lnSpc>
                <a:spcPct val="110000"/>
              </a:lnSpc>
              <a:spcBef>
                <a:spcPts val="900"/>
              </a:spcBef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Reasonable and appropriate accommodations may be provided to students with disabilities and are determined on a case-by-case basis, which can include the following: </a:t>
            </a:r>
          </a:p>
          <a:p>
            <a:pPr marL="858838" lvl="2" indent="-169863" fontAlgn="base">
              <a:spcBef>
                <a:spcPts val="900"/>
              </a:spcBef>
              <a:buBlip>
                <a:blip r:embed="rId5"/>
              </a:buBlip>
            </a:pPr>
            <a:r>
              <a:rPr lang="en-US" sz="1900" dirty="0"/>
              <a:t>Assistive Technology</a:t>
            </a:r>
          </a:p>
          <a:p>
            <a:pPr marL="858838" lvl="2" indent="-169863" fontAlgn="base">
              <a:spcBef>
                <a:spcPts val="900"/>
              </a:spcBef>
              <a:buBlip>
                <a:blip r:embed="rId5"/>
              </a:buBlip>
            </a:pPr>
            <a:r>
              <a:rPr lang="en-US" sz="1900" dirty="0"/>
              <a:t>Textbooks in Alternate Format</a:t>
            </a:r>
          </a:p>
          <a:p>
            <a:pPr marL="858838" lvl="2" indent="-169863" fontAlgn="base">
              <a:spcBef>
                <a:spcPts val="900"/>
              </a:spcBef>
              <a:buBlip>
                <a:blip r:embed="rId5"/>
              </a:buBlip>
            </a:pPr>
            <a:r>
              <a:rPr lang="en-US" sz="1900" dirty="0"/>
              <a:t>Note-taking assistance</a:t>
            </a:r>
          </a:p>
          <a:p>
            <a:pPr marL="858838" lvl="2" indent="-169863" fontAlgn="base">
              <a:spcBef>
                <a:spcPts val="900"/>
              </a:spcBef>
              <a:buBlip>
                <a:blip r:embed="rId5"/>
              </a:buBlip>
            </a:pPr>
            <a:r>
              <a:rPr lang="en-US" sz="1900" dirty="0"/>
              <a:t>Recording Lectures</a:t>
            </a:r>
          </a:p>
          <a:p>
            <a:pPr marL="858838" lvl="2" indent="-169863" fontAlgn="base">
              <a:spcBef>
                <a:spcPts val="900"/>
              </a:spcBef>
              <a:buBlip>
                <a:blip r:embed="rId5"/>
              </a:buBlip>
            </a:pPr>
            <a:r>
              <a:rPr lang="en-US" sz="1900" dirty="0"/>
              <a:t>Test Accommodations</a:t>
            </a:r>
          </a:p>
          <a:p>
            <a:pPr marL="858838" lvl="2" indent="-169863" fontAlgn="base">
              <a:spcBef>
                <a:spcPts val="900"/>
              </a:spcBef>
              <a:buBlip>
                <a:blip r:embed="rId5"/>
              </a:buBlip>
            </a:pPr>
            <a:r>
              <a:rPr lang="en-US" sz="1900" dirty="0"/>
              <a:t>Sign Language Interpreters</a:t>
            </a:r>
          </a:p>
          <a:p>
            <a:pPr marL="858838" lvl="2" indent="-169863" fontAlgn="base">
              <a:spcBef>
                <a:spcPts val="900"/>
              </a:spcBef>
              <a:buBlip>
                <a:blip r:embed="rId5"/>
              </a:buBlip>
            </a:pPr>
            <a:r>
              <a:rPr lang="en-US" sz="1900" dirty="0"/>
              <a:t>Specialized Academic Advisement</a:t>
            </a:r>
          </a:p>
          <a:p>
            <a:pPr marL="288925" indent="-288925" fontAlgn="base">
              <a:lnSpc>
                <a:spcPct val="110000"/>
              </a:lnSpc>
              <a:spcBef>
                <a:spcPts val="900"/>
              </a:spcBef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More information can be found at: 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https://www.northampton.edu/disabilityservices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1D57240E-B088-4161-9457-557CDBFD47D3}"/>
              </a:ext>
            </a:extLst>
          </p:cNvPr>
          <p:cNvSpPr txBox="1"/>
          <p:nvPr/>
        </p:nvSpPr>
        <p:spPr>
          <a:xfrm>
            <a:off x="0" y="4671439"/>
            <a:ext cx="534572" cy="4720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rinda" panose="020B0502040204020203" pitchFamily="34" charset="0"/>
              </a:rPr>
              <a:t>JR</a:t>
            </a:r>
            <a:endParaRPr lang="en-US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rinda" panose="020B0502040204020203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15178" y="4188134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1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95"/>
    </mc:Choice>
    <mc:Fallback xmlns="">
      <p:transition spd="slow" advTm="37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797"/>
            <a:ext cx="7886700" cy="994172"/>
          </a:xfrm>
        </p:spPr>
        <p:txBody>
          <a:bodyPr/>
          <a:lstStyle/>
          <a:p>
            <a:r>
              <a:rPr lang="en-US" b="1" spc="100" dirty="0"/>
              <a:t>THE LIBRARIES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FE4014-8BEC-46DD-9ABD-5E2150324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742559"/>
            <a:ext cx="7886700" cy="3850543"/>
          </a:xfrm>
        </p:spPr>
        <p:txBody>
          <a:bodyPr>
            <a:normAutofit/>
          </a:bodyPr>
          <a:lstStyle/>
          <a:p>
            <a:pPr marL="344488" indent="-344488">
              <a:lnSpc>
                <a:spcPct val="150000"/>
              </a:lnSpc>
              <a:spcBef>
                <a:spcPts val="2400"/>
              </a:spcBef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Evonne Loomis – Acquisitions Librarian, Library Resources</a:t>
            </a:r>
          </a:p>
          <a:p>
            <a:pPr marL="569913" lvl="1" indent="-227013">
              <a:lnSpc>
                <a:spcPct val="110000"/>
              </a:lnSpc>
              <a:spcBef>
                <a:spcPts val="1200"/>
              </a:spcBef>
              <a:buBlip>
                <a:blip r:embed="rId5"/>
              </a:buBlip>
            </a:pPr>
            <a:r>
              <a:rPr lang="en-US" sz="2400" dirty="0"/>
              <a:t>Services</a:t>
            </a:r>
          </a:p>
          <a:p>
            <a:pPr marL="569913" lvl="1" indent="-227013">
              <a:lnSpc>
                <a:spcPct val="110000"/>
              </a:lnSpc>
              <a:spcBef>
                <a:spcPts val="1200"/>
              </a:spcBef>
              <a:buBlip>
                <a:blip r:embed="rId5"/>
              </a:buBlip>
            </a:pPr>
            <a:r>
              <a:rPr lang="en-US" sz="2400" dirty="0"/>
              <a:t>Research Tools</a:t>
            </a:r>
          </a:p>
          <a:p>
            <a:pPr marL="569913" lvl="1" indent="-227013">
              <a:lnSpc>
                <a:spcPct val="110000"/>
              </a:lnSpc>
              <a:spcBef>
                <a:spcPts val="1200"/>
              </a:spcBef>
              <a:buBlip>
                <a:blip r:embed="rId5"/>
              </a:buBlip>
            </a:pPr>
            <a:r>
              <a:rPr lang="en-US" sz="2400" dirty="0"/>
              <a:t>More than Books!</a:t>
            </a:r>
          </a:p>
          <a:p>
            <a:pPr marL="569913" lvl="1" indent="-227013">
              <a:lnSpc>
                <a:spcPct val="110000"/>
              </a:lnSpc>
              <a:spcBef>
                <a:spcPts val="1200"/>
              </a:spcBef>
              <a:buBlip>
                <a:blip r:embed="rId5"/>
              </a:buBlip>
            </a:pPr>
            <a:r>
              <a:rPr lang="en-US" sz="2400" dirty="0"/>
              <a:t>Questions?</a:t>
            </a:r>
          </a:p>
          <a:p>
            <a:pPr marL="914400" lvl="2" indent="-344488">
              <a:spcBef>
                <a:spcPts val="1200"/>
              </a:spcBef>
              <a:buFont typeface="Wingdings" panose="05000000000000000000" pitchFamily="2" charset="2"/>
              <a:buChar char="ü"/>
              <a:tabLst>
                <a:tab pos="2855913" algn="l"/>
              </a:tabLst>
            </a:pPr>
            <a:r>
              <a:rPr lang="en-US" sz="2100" dirty="0"/>
              <a:t>Library Website:	</a:t>
            </a:r>
            <a:r>
              <a:rPr lang="en-US" sz="2100" dirty="0">
                <a:solidFill>
                  <a:schemeClr val="accent5">
                    <a:lumMod val="75000"/>
                  </a:schemeClr>
                </a:solidFill>
                <a:hlinkClick r:id="rId6"/>
              </a:rPr>
              <a:t>https://northampton.edu/library.htm</a:t>
            </a:r>
            <a:endParaRPr lang="en-US" sz="2100" dirty="0"/>
          </a:p>
          <a:p>
            <a:pPr marL="914400" lvl="2" indent="-344488">
              <a:spcBef>
                <a:spcPts val="1200"/>
              </a:spcBef>
              <a:buFont typeface="Wingdings" panose="05000000000000000000" pitchFamily="2" charset="2"/>
              <a:buChar char="ü"/>
              <a:tabLst>
                <a:tab pos="2855913" algn="l"/>
              </a:tabLst>
            </a:pPr>
            <a:r>
              <a:rPr lang="en-US" sz="2100" dirty="0">
                <a:solidFill>
                  <a:prstClr val="black"/>
                </a:solidFill>
              </a:rPr>
              <a:t>Library Email:	</a:t>
            </a:r>
            <a:r>
              <a:rPr lang="en-US" sz="2100" dirty="0">
                <a:solidFill>
                  <a:srgbClr val="5B9BD5">
                    <a:lumMod val="75000"/>
                  </a:srgb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eloomis@northampton.edu</a:t>
            </a:r>
            <a:r>
              <a:rPr lang="en-US" sz="2100" dirty="0">
                <a:solidFill>
                  <a:srgbClr val="5B9BD5">
                    <a:lumMod val="75000"/>
                  </a:srgbClr>
                </a:solidFill>
              </a:rPr>
              <a:t>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 descr="A person sitting in a library&#10;&#10;Description automatically generated">
            <a:extLst>
              <a:ext uri="{FF2B5EF4-FFF2-40B4-BE49-F238E27FC236}">
                <a16:creationId xmlns:a16="http://schemas.microsoft.com/office/drawing/2014/main" id="{46C3B78A-E6E7-48AA-9C58-0F0F1FD845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656406" y="1564705"/>
            <a:ext cx="2911252" cy="1957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 Box 1">
            <a:extLst>
              <a:ext uri="{FF2B5EF4-FFF2-40B4-BE49-F238E27FC236}">
                <a16:creationId xmlns:a16="http://schemas.microsoft.com/office/drawing/2014/main" id="{3DE278B1-BAA8-464D-B1F3-C6E3A7139F65}"/>
              </a:ext>
            </a:extLst>
          </p:cNvPr>
          <p:cNvSpPr txBox="1"/>
          <p:nvPr/>
        </p:nvSpPr>
        <p:spPr>
          <a:xfrm>
            <a:off x="0" y="4671439"/>
            <a:ext cx="534572" cy="4720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rinda" panose="020B0502040204020203" pitchFamily="34" charset="0"/>
              </a:rPr>
              <a:t>JR</a:t>
            </a:r>
            <a:endParaRPr lang="en-US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rinda" panose="020B0502040204020203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6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49"/>
    </mc:Choice>
    <mc:Fallback xmlns="">
      <p:transition spd="slow" advTm="23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ebdad5f-b65e-4305-97b4-9678eca1ac8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29633ECD074449A3C1A1DEA0E1EDE5" ma:contentTypeVersion="17" ma:contentTypeDescription="Create a new document." ma:contentTypeScope="" ma:versionID="dfa130a1dec5fdbec9c1dbfb8630b9c1">
  <xsd:schema xmlns:xsd="http://www.w3.org/2001/XMLSchema" xmlns:xs="http://www.w3.org/2001/XMLSchema" xmlns:p="http://schemas.microsoft.com/office/2006/metadata/properties" xmlns:ns3="3ebdad5f-b65e-4305-97b4-9678eca1ac8d" xmlns:ns4="e2c37001-9914-470b-a492-a56922f30c55" targetNamespace="http://schemas.microsoft.com/office/2006/metadata/properties" ma:root="true" ma:fieldsID="8df3e7f4e629d80562c9ff09da6709d2" ns3:_="" ns4:_="">
    <xsd:import namespace="3ebdad5f-b65e-4305-97b4-9678eca1ac8d"/>
    <xsd:import namespace="e2c37001-9914-470b-a492-a56922f30c5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bdad5f-b65e-4305-97b4-9678eca1ac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c37001-9914-470b-a492-a56922f30c5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E2B8DAC-1608-4538-BDF5-FAFF29EBF70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27155F9-5C92-4825-9D24-E1E3A1226B75}">
  <ds:schemaRefs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e2c37001-9914-470b-a492-a56922f30c55"/>
    <ds:schemaRef ds:uri="http://purl.org/dc/terms/"/>
    <ds:schemaRef ds:uri="3ebdad5f-b65e-4305-97b4-9678eca1ac8d"/>
    <ds:schemaRef ds:uri="http://purl.org/dc/elements/1.1/"/>
    <ds:schemaRef ds:uri="http://purl.org/dc/dcmitype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F552D79-D4F6-4F5F-8FCF-A0D3E4DD55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bdad5f-b65e-4305-97b4-9678eca1ac8d"/>
    <ds:schemaRef ds:uri="e2c37001-9914-470b-a492-a56922f30c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6986</TotalTime>
  <Words>1006</Words>
  <Application>Microsoft Office PowerPoint</Application>
  <PresentationFormat>On-screen Show (16:9)</PresentationFormat>
  <Paragraphs>203</Paragraphs>
  <Slides>24</Slides>
  <Notes>0</Notes>
  <HiddenSlides>0</HiddenSlides>
  <MMClips>24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WELCOME AND CONGRATULATIONS!</vt:lpstr>
      <vt:lpstr>WELCOME…</vt:lpstr>
      <vt:lpstr>WELCOME…</vt:lpstr>
      <vt:lpstr>OVERVIEW OF TODAY’S ORIENTATION</vt:lpstr>
      <vt:lpstr>PA AHEC SCHOLARS PROGRAM</vt:lpstr>
      <vt:lpstr>ACCESSING PUBLIC BENEFITS</vt:lpstr>
      <vt:lpstr>DISABILITY SERVICES</vt:lpstr>
      <vt:lpstr>THE LIBRARIES</vt:lpstr>
      <vt:lpstr>RESIDENCE HALLS</vt:lpstr>
      <vt:lpstr>ACADEMIC LIFE AFTER COVID-19</vt:lpstr>
      <vt:lpstr>NCC TEXT ALERTS</vt:lpstr>
      <vt:lpstr>PowerPoint Presentation</vt:lpstr>
      <vt:lpstr>CLASS SCHEDULE</vt:lpstr>
      <vt:lpstr>ADMISSIONS OFFICE</vt:lpstr>
      <vt:lpstr>ADVISING AND REGISTRATION INFORMATION</vt:lpstr>
      <vt:lpstr>HEALTH SCIENCE RESOURCES WEBSITE</vt:lpstr>
      <vt:lpstr>HEALTH FORM OVERVIEW</vt:lpstr>
      <vt:lpstr>myRecordTracker®</vt:lpstr>
      <vt:lpstr>Background Clearances</vt:lpstr>
      <vt:lpstr>Verification of Residency</vt:lpstr>
      <vt:lpstr>Program Orientation and Registration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Shawn Fortley</cp:lastModifiedBy>
  <cp:revision>266</cp:revision>
  <dcterms:created xsi:type="dcterms:W3CDTF">2018-02-20T21:18:24Z</dcterms:created>
  <dcterms:modified xsi:type="dcterms:W3CDTF">2024-03-26T13:00:30Z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0x010100BB29633ECD074449A3C1A1DEA0E1EDE5</vt:lpwstr>
  </property>
</Properties>
</file>